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1" d="100"/>
          <a:sy n="71" d="100"/>
        </p:scale>
        <p:origin x="-113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24/04/1440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24/04/1440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24/04/1440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24/04/1440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24/04/1440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24/04/1440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24/04/1440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محاضرات في </a:t>
            </a:r>
            <a:r>
              <a:rPr lang="ar-IQ" dirty="0" smtClean="0"/>
              <a:t>التربية الاسلامية</a:t>
            </a:r>
            <a:endParaRPr lang="ar-SA" dirty="0"/>
          </a:p>
        </p:txBody>
      </p:sp>
      <p:sp>
        <p:nvSpPr>
          <p:cNvPr id="3" name="عنوان فرعي 2"/>
          <p:cNvSpPr>
            <a:spLocks noGrp="1"/>
          </p:cNvSpPr>
          <p:nvPr>
            <p:ph type="subTitle" idx="1"/>
          </p:nvPr>
        </p:nvSpPr>
        <p:spPr/>
        <p:txBody>
          <a:bodyPr/>
          <a:lstStyle/>
          <a:p>
            <a:r>
              <a:rPr lang="ar-IQ" dirty="0"/>
              <a:t>محاضرات في علم الالهيات</a:t>
            </a:r>
            <a:endParaRPr lang="ar-SA" dirty="0"/>
          </a:p>
        </p:txBody>
      </p:sp>
    </p:spTree>
    <p:extLst>
      <p:ext uri="{BB962C8B-B14F-4D97-AF65-F5344CB8AC3E}">
        <p14:creationId xmlns:p14="http://schemas.microsoft.com/office/powerpoint/2010/main" val="3600264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612845"/>
            <a:ext cx="4572000" cy="5632311"/>
          </a:xfrm>
          <a:prstGeom prst="rect">
            <a:avLst/>
          </a:prstGeom>
        </p:spPr>
        <p:txBody>
          <a:bodyPr>
            <a:spAutoFit/>
          </a:bodyPr>
          <a:lstStyle/>
          <a:p>
            <a:r>
              <a:rPr lang="ar-IQ" dirty="0"/>
              <a:t>سبب الالحاد</a:t>
            </a:r>
            <a:endParaRPr lang="en-US" dirty="0"/>
          </a:p>
          <a:p>
            <a:r>
              <a:rPr lang="ar-IQ" dirty="0"/>
              <a:t>الاعتقاد بوجود الله </a:t>
            </a:r>
            <a:r>
              <a:rPr lang="ar-IQ" dirty="0" err="1"/>
              <a:t>تعالى،هو</a:t>
            </a:r>
            <a:r>
              <a:rPr lang="ar-IQ" dirty="0"/>
              <a:t> اعتقاد الفطرة التي فطر الناس عليها ، وهو اساس كل جزيئة يشتمل عليها الدين الاسلامي.</a:t>
            </a:r>
            <a:endParaRPr lang="en-US" dirty="0"/>
          </a:p>
          <a:p>
            <a:r>
              <a:rPr lang="ar-IQ" dirty="0"/>
              <a:t>اما الالحاد فهو طارئ على الفطرة ، وقد حدد القرآن الكريم اسبابه ، بما يأتي:</a:t>
            </a:r>
            <a:endParaRPr lang="en-US" dirty="0"/>
          </a:p>
          <a:p>
            <a:r>
              <a:rPr lang="ar-IQ" dirty="0"/>
              <a:t>1ــــ الكبر: </a:t>
            </a:r>
            <a:r>
              <a:rPr lang="ar-SA" dirty="0"/>
              <a:t>ﭽ ﭑ  ﭒ  ﭓ  ﭔ   ﭕ  ﭖ  ﭗ  ﭘ  ﭙ  ﭚ    ﭛ   ﭜ  </a:t>
            </a:r>
            <a:r>
              <a:rPr lang="ar-SA" dirty="0" err="1"/>
              <a:t>ﭝﭞ</a:t>
            </a:r>
            <a:r>
              <a:rPr lang="ar-SA" dirty="0"/>
              <a:t>  ﭟ  ﭠ  ﭡ  ﭢ  ﭣ  ﭤ  ﭥ               ﭦ  ﭧ  ﭨ  ﭩ  ﭪ   ﭫ  ﭬ  ﭭ  ﭮ   ﭯ  ﭰ  ﭱ  ﭼ الفرقان: ٢١ – ٢٢</a:t>
            </a:r>
            <a:endParaRPr lang="en-US" dirty="0"/>
          </a:p>
          <a:p>
            <a:r>
              <a:rPr lang="ar-IQ" dirty="0"/>
              <a:t>ففي الآيات بيان : ان الكبر وحده هو الذي دفعهم الى تصور الحياة هي كل شيء ، </a:t>
            </a:r>
            <a:r>
              <a:rPr lang="ar-IQ" dirty="0" err="1"/>
              <a:t>وليسوراءها</a:t>
            </a:r>
            <a:r>
              <a:rPr lang="ar-IQ" dirty="0"/>
              <a:t> الا العدم.</a:t>
            </a:r>
            <a:endParaRPr lang="en-US" dirty="0"/>
          </a:p>
          <a:p>
            <a:r>
              <a:rPr lang="ar-IQ" dirty="0"/>
              <a:t>2ــــ الانحراف: </a:t>
            </a:r>
            <a:r>
              <a:rPr lang="ar-SA" dirty="0"/>
              <a:t>ﭽ ﮌ  ﮍ      ﮎ  ﮏ  ﮐ  ﮑ  ﮒ  ﮓ  ﮔ  ﮕ  ﮖ   ﮗ  ﮘ  ﮙ  ﮚ  ﮛ  ﮜ  ﮝ  </a:t>
            </a:r>
            <a:r>
              <a:rPr lang="ar-SA" dirty="0" err="1"/>
              <a:t>ﮞﮟ</a:t>
            </a:r>
            <a:r>
              <a:rPr lang="ar-SA" dirty="0"/>
              <a:t>   ﮠ  ﮡ  ﮢ  ﮣ  ﮤ  ﮥ  ﮦ  </a:t>
            </a:r>
            <a:r>
              <a:rPr lang="ar-SA" dirty="0" err="1"/>
              <a:t>ﮧﮨ</a:t>
            </a:r>
            <a:r>
              <a:rPr lang="ar-SA" dirty="0"/>
              <a:t>   ﮩ  ﮪ  ﮫ  ﮬ   ﮭ  ﮮ  ﮯ  ﭼ غافر: ٣٦ - ٣٧ </a:t>
            </a:r>
            <a:endParaRPr lang="en-US" dirty="0"/>
          </a:p>
          <a:p>
            <a:r>
              <a:rPr lang="ar-IQ" dirty="0"/>
              <a:t>ففي الآية بيان: ان طريق فرعون طريق خاطئ ، دفعه اليه انحرافه عن الطريق السوي ، الذي يعرف به الله سبحانه وتعالى.</a:t>
            </a:r>
            <a:endParaRPr lang="en-US" dirty="0"/>
          </a:p>
          <a:p>
            <a:r>
              <a:rPr lang="ar-IQ" dirty="0"/>
              <a:t>3ــــ الظلم: </a:t>
            </a:r>
            <a:endParaRPr lang="en-US" dirty="0"/>
          </a:p>
          <a:p>
            <a:r>
              <a:rPr lang="ar-SA" dirty="0"/>
              <a:t>ﭽ ﮥ   ﮦ  ﮧ  ﮨ  ﮩ  ﮪ  ﮫ           ﮬ  </a:t>
            </a:r>
            <a:r>
              <a:rPr lang="ar-SA" dirty="0" err="1"/>
              <a:t>ﮭﮮ</a:t>
            </a:r>
            <a:r>
              <a:rPr lang="ar-SA" dirty="0"/>
              <a:t>  ﮯ  ﮰ   ﮱ  ﯓ   ﯔ  ﯕ  ﯖ  ﯗ  ﯘ  ﯙ  ﯚ   ﯛ  </a:t>
            </a:r>
            <a:r>
              <a:rPr lang="ar-SA" dirty="0" err="1"/>
              <a:t>ﯜﯝ</a:t>
            </a:r>
            <a:r>
              <a:rPr lang="ar-SA" dirty="0"/>
              <a:t>  ﯞ  ﯟ  ﯠ  ﯡ  ﯢ  ﯣ  ﯤ   ﯥ  ﯦ  ﯧ  </a:t>
            </a:r>
            <a:r>
              <a:rPr lang="ar-SA" dirty="0" err="1"/>
              <a:t>ﯨﯩ</a:t>
            </a:r>
            <a:r>
              <a:rPr lang="ar-SA" dirty="0"/>
              <a:t>  ﯪ  ﯫ  ﯬ  ﯭ  ﯮ   ﭼ النساء: ١٥٣</a:t>
            </a:r>
            <a:endParaRPr lang="en-US" dirty="0"/>
          </a:p>
        </p:txBody>
      </p:sp>
    </p:spTree>
    <p:extLst>
      <p:ext uri="{BB962C8B-B14F-4D97-AF65-F5344CB8AC3E}">
        <p14:creationId xmlns:p14="http://schemas.microsoft.com/office/powerpoint/2010/main" val="948524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612845"/>
            <a:ext cx="4572000" cy="5632311"/>
          </a:xfrm>
          <a:prstGeom prst="rect">
            <a:avLst/>
          </a:prstGeom>
        </p:spPr>
        <p:txBody>
          <a:bodyPr>
            <a:spAutoFit/>
          </a:bodyPr>
          <a:lstStyle/>
          <a:p>
            <a:r>
              <a:rPr lang="ar-SA" dirty="0"/>
              <a:t>فكلمة (بظلمهم) تبين ان الذي دفعهم الى ان يطلبوا مثل هذا الطلب ، هو الظلم، ظلم النفوس للحق، اذ تعرفه وتتنكر له.</a:t>
            </a:r>
            <a:endParaRPr lang="en-US" dirty="0"/>
          </a:p>
          <a:p>
            <a:r>
              <a:rPr lang="ar-SA" dirty="0"/>
              <a:t>وهذا الظلم (غير العدل)هو الذي دفع الكفار الى اتهام المؤمنين بالله بانهم: متوهمون وكاذبون وعاطفين . . .وهذا </a:t>
            </a:r>
            <a:r>
              <a:rPr lang="ar-SA" dirty="0" err="1"/>
              <a:t>مانراه</a:t>
            </a:r>
            <a:r>
              <a:rPr lang="ar-SA" dirty="0"/>
              <a:t> اليوم من اتهاماتهم بانهم: غير </a:t>
            </a:r>
            <a:r>
              <a:rPr lang="ar-SA" dirty="0" err="1"/>
              <a:t>علييمين</a:t>
            </a:r>
            <a:r>
              <a:rPr lang="ar-SA" dirty="0"/>
              <a:t> ، وغير صادقين ، مشوشون ، </a:t>
            </a:r>
            <a:r>
              <a:rPr lang="ar-SA" dirty="0" err="1"/>
              <a:t>مخدعون</a:t>
            </a:r>
            <a:r>
              <a:rPr lang="ar-SA" dirty="0"/>
              <a:t>.</a:t>
            </a:r>
            <a:endParaRPr lang="en-US" dirty="0"/>
          </a:p>
          <a:p>
            <a:r>
              <a:rPr lang="ar-SA" dirty="0"/>
              <a:t>4-الجهل : </a:t>
            </a:r>
            <a:endParaRPr lang="en-US" dirty="0"/>
          </a:p>
          <a:p>
            <a:r>
              <a:rPr lang="ar-SA" dirty="0"/>
              <a:t>ﭽ ﯣ  ﯤ   ﯥ  ﯦ  ﯧ  ﯨ  ﯩ  ﯪ  ﯫ  </a:t>
            </a:r>
            <a:r>
              <a:rPr lang="ar-SA" dirty="0" err="1"/>
              <a:t>ﯬﯭ</a:t>
            </a:r>
            <a:r>
              <a:rPr lang="ar-SA" dirty="0"/>
              <a:t>  ﯮ   ﯯ  ﯰ  ﯱ  ﯲ  ﯳ  </a:t>
            </a:r>
            <a:r>
              <a:rPr lang="ar-SA" dirty="0" err="1"/>
              <a:t>ﯴﯵ</a:t>
            </a:r>
            <a:r>
              <a:rPr lang="ar-SA" dirty="0"/>
              <a:t>  ﯶ  </a:t>
            </a:r>
            <a:r>
              <a:rPr lang="ar-SA" dirty="0" err="1"/>
              <a:t>ﯷﯸ</a:t>
            </a:r>
            <a:r>
              <a:rPr lang="ar-SA" dirty="0"/>
              <a:t>   ﯹ  ﯺ  ﯻ  ﯼ  ﯽ  ﯾ  ﭼ البقرة: ١١٨ </a:t>
            </a:r>
            <a:endParaRPr lang="en-US" dirty="0"/>
          </a:p>
          <a:p>
            <a:r>
              <a:rPr lang="ar-SA" dirty="0"/>
              <a:t>ففي </a:t>
            </a:r>
            <a:r>
              <a:rPr lang="ar-SA" dirty="0" err="1"/>
              <a:t>الاية</a:t>
            </a:r>
            <a:r>
              <a:rPr lang="ar-SA" dirty="0"/>
              <a:t> بيان بان هذا القول كلام جهال غير عالمين وانه ليس بجديد بل هو منطق الكافرين دائما لتشابه قلوبهم وقررت ان الطريق الى الله تعالى هي آياته وآثاره الدالة عليها . والعلم لم يدع يوما الى الالحاد والكفر </a:t>
            </a:r>
            <a:r>
              <a:rPr lang="ar-SA" dirty="0" err="1"/>
              <a:t>لانه</a:t>
            </a:r>
            <a:r>
              <a:rPr lang="ar-SA" dirty="0"/>
              <a:t> يتبع المنهج السليم في الوصول الى حقائق الوجود ومظاهر الكون ولم يقل في يوم ان هذا النظام الذي يجري عليه العالم قد نشأ صدفة لان الصدفة فوضى والعالم </a:t>
            </a:r>
            <a:r>
              <a:rPr lang="ar-SA" dirty="0" err="1"/>
              <a:t>لايعترف</a:t>
            </a:r>
            <a:r>
              <a:rPr lang="ar-SA" dirty="0"/>
              <a:t> الا بالنظام وربط الاسباب بالمسببات والمقدمات بالنتائج ويقطع يقينا ان قوانين </a:t>
            </a:r>
            <a:r>
              <a:rPr lang="ar-SA" dirty="0" err="1"/>
              <a:t>الطبييعة</a:t>
            </a:r>
            <a:r>
              <a:rPr lang="ar-SA" dirty="0"/>
              <a:t> آثار تدل على المؤثر وهو الله سبحانه وتعالى وقد اكد العلماء هذا الجانب .</a:t>
            </a:r>
            <a:endParaRPr lang="en-US" dirty="0"/>
          </a:p>
        </p:txBody>
      </p:sp>
    </p:spTree>
    <p:extLst>
      <p:ext uri="{BB962C8B-B14F-4D97-AF65-F5344CB8AC3E}">
        <p14:creationId xmlns:p14="http://schemas.microsoft.com/office/powerpoint/2010/main" val="35727000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166843"/>
            <a:ext cx="4572000" cy="4524315"/>
          </a:xfrm>
          <a:prstGeom prst="rect">
            <a:avLst/>
          </a:prstGeom>
        </p:spPr>
        <p:txBody>
          <a:bodyPr>
            <a:spAutoFit/>
          </a:bodyPr>
          <a:lstStyle/>
          <a:p>
            <a:r>
              <a:rPr lang="ar-SA" dirty="0"/>
              <a:t>الصفات السلبية</a:t>
            </a:r>
            <a:endParaRPr lang="en-US" dirty="0"/>
          </a:p>
          <a:p>
            <a:r>
              <a:rPr lang="ar-SA" dirty="0"/>
              <a:t>وهي خمس : ــــ</a:t>
            </a:r>
            <a:endParaRPr lang="en-US" dirty="0"/>
          </a:p>
          <a:p>
            <a:r>
              <a:rPr lang="ar-SA" dirty="0"/>
              <a:t>القدم، والبقاء، والمخالفة للحوادث ، والقيام بالنفس ، والوحدانية.</a:t>
            </a:r>
            <a:endParaRPr lang="en-US" dirty="0"/>
          </a:p>
          <a:p>
            <a:r>
              <a:rPr lang="ar-SA" dirty="0"/>
              <a:t>وليس المراد بكونها سلبية ، انها مسلوبة عن الله ومنفية عنه ، وإلا لزم ان يثبت له الحوادث </a:t>
            </a:r>
            <a:r>
              <a:rPr lang="ar-SA" dirty="0" err="1"/>
              <a:t>وطرو</a:t>
            </a:r>
            <a:r>
              <a:rPr lang="ar-SA" dirty="0"/>
              <a:t> العدم و مماثلة الحوادث ، بل المراد بكونها سلبية: ان كل واحدة سلبت (نفت)امراً لا يليق به جل وعز.</a:t>
            </a:r>
            <a:endParaRPr lang="en-US" dirty="0"/>
          </a:p>
          <a:p>
            <a:r>
              <a:rPr lang="ar-SA" dirty="0"/>
              <a:t>فالقدم سلب </a:t>
            </a:r>
            <a:r>
              <a:rPr lang="ar-SA" dirty="0" err="1"/>
              <a:t>لاولية</a:t>
            </a:r>
            <a:r>
              <a:rPr lang="ar-SA" dirty="0"/>
              <a:t> الوجود، والبقاء سلب </a:t>
            </a:r>
            <a:r>
              <a:rPr lang="ar-SA" dirty="0" err="1"/>
              <a:t>لاخرية</a:t>
            </a:r>
            <a:r>
              <a:rPr lang="ar-SA" dirty="0"/>
              <a:t> الوجود. . . وهكـــذا.</a:t>
            </a:r>
            <a:endParaRPr lang="en-US" dirty="0"/>
          </a:p>
          <a:p>
            <a:r>
              <a:rPr lang="ar-SA" dirty="0"/>
              <a:t>والحق ان الصفات السلبية لا تنحصر في هذه الخمسة ، اذ من جملتها: انه لا ولد له، ولا زوجة ، ولا بسيطا، ولا مركباً، ولافي مكان، ولا زمان، ولا جهة، وغير ذلك وإنما </a:t>
            </a:r>
            <a:r>
              <a:rPr lang="ar-SA" dirty="0" err="1"/>
              <a:t>اقتصرعلى</a:t>
            </a:r>
            <a:r>
              <a:rPr lang="ar-SA" dirty="0"/>
              <a:t> هذه الخمسة، </a:t>
            </a:r>
            <a:r>
              <a:rPr lang="ar-SA" dirty="0" err="1"/>
              <a:t>لانها</a:t>
            </a:r>
            <a:r>
              <a:rPr lang="ar-SA" dirty="0"/>
              <a:t> امهاتها.</a:t>
            </a:r>
            <a:endParaRPr lang="en-US" dirty="0"/>
          </a:p>
          <a:p>
            <a:r>
              <a:rPr lang="ar-SA" dirty="0"/>
              <a:t>وهذه الصفات لم يختلف بها العلماء ، بل يتفق الجميع على القول بها .</a:t>
            </a:r>
            <a:endParaRPr lang="en-US" dirty="0"/>
          </a:p>
        </p:txBody>
      </p:sp>
    </p:spTree>
    <p:extLst>
      <p:ext uri="{BB962C8B-B14F-4D97-AF65-F5344CB8AC3E}">
        <p14:creationId xmlns:p14="http://schemas.microsoft.com/office/powerpoint/2010/main" val="13268640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582341"/>
            <a:ext cx="4572000" cy="3693319"/>
          </a:xfrm>
          <a:prstGeom prst="rect">
            <a:avLst/>
          </a:prstGeom>
        </p:spPr>
        <p:txBody>
          <a:bodyPr>
            <a:spAutoFit/>
          </a:bodyPr>
          <a:lstStyle/>
          <a:p>
            <a:r>
              <a:rPr lang="ar-SA" dirty="0"/>
              <a:t> 1ــــ القدم</a:t>
            </a:r>
            <a:endParaRPr lang="en-US" dirty="0"/>
          </a:p>
          <a:p>
            <a:r>
              <a:rPr lang="ar-SA" dirty="0"/>
              <a:t>القدم في حقه ، فإن ذلك وصف الحادثات . او بعبارة اخرى :</a:t>
            </a:r>
            <a:endParaRPr lang="en-US" dirty="0"/>
          </a:p>
          <a:p>
            <a:r>
              <a:rPr lang="ar-SA" dirty="0"/>
              <a:t>معنى القدم: هو ان وجود الله غير مسبوق بالعدم ، فالله ليس له بداية . </a:t>
            </a:r>
            <a:endParaRPr lang="en-US" dirty="0"/>
          </a:p>
          <a:p>
            <a:r>
              <a:rPr lang="ar-SA" dirty="0"/>
              <a:t>وضـــــــد القدم: الحدوث.</a:t>
            </a:r>
            <a:endParaRPr lang="en-US" dirty="0"/>
          </a:p>
          <a:p>
            <a:r>
              <a:rPr lang="ar-SA" dirty="0"/>
              <a:t>الدليل العقلي على قدمه تعالى :</a:t>
            </a:r>
            <a:endParaRPr lang="en-US" dirty="0"/>
          </a:p>
          <a:p>
            <a:r>
              <a:rPr lang="ar-SA" dirty="0"/>
              <a:t>ان الله تعالى لو لم يكن قديما لكان حادثا اذ لا وسط بينهما ولو كان حادثا لاحتاج الى محدث يحدثه ومحدثه يحتاج الى محدث ... وهكذا فيلزم الدور او التسلسل وكل منهما محال فوجب ان يكون قديما .</a:t>
            </a:r>
            <a:endParaRPr lang="en-US" dirty="0"/>
          </a:p>
          <a:p>
            <a:r>
              <a:rPr lang="ar-SA" dirty="0"/>
              <a:t>الدليل النقلي على قدمه تعالى :</a:t>
            </a:r>
            <a:endParaRPr lang="en-US" dirty="0"/>
          </a:p>
          <a:p>
            <a:r>
              <a:rPr lang="ar-SA" dirty="0"/>
              <a:t>قوله تعالى ( الاول ) في </a:t>
            </a:r>
            <a:r>
              <a:rPr lang="ar-SA" dirty="0" err="1"/>
              <a:t>الاية</a:t>
            </a:r>
            <a:r>
              <a:rPr lang="ar-SA" dirty="0"/>
              <a:t> الكريمة ﭧ ﭨ ﭷ ﭸ ﭹ ﭺ ﭻ ﭽ ﯴ    ﯵ  ﯶ  ﯷ  </a:t>
            </a:r>
            <a:r>
              <a:rPr lang="ar-SA" dirty="0" err="1"/>
              <a:t>ﯸﯹ</a:t>
            </a:r>
            <a:r>
              <a:rPr lang="ar-SA" dirty="0"/>
              <a:t>  ﯺ  ﯻ  ﯼ  ﯽ  ﯾ   ﭼ الحديد: ٣</a:t>
            </a:r>
          </a:p>
        </p:txBody>
      </p:sp>
    </p:spTree>
    <p:extLst>
      <p:ext uri="{BB962C8B-B14F-4D97-AF65-F5344CB8AC3E}">
        <p14:creationId xmlns:p14="http://schemas.microsoft.com/office/powerpoint/2010/main" val="2613359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612845"/>
            <a:ext cx="4572000" cy="5632311"/>
          </a:xfrm>
          <a:prstGeom prst="rect">
            <a:avLst/>
          </a:prstGeom>
        </p:spPr>
        <p:txBody>
          <a:bodyPr>
            <a:spAutoFit/>
          </a:bodyPr>
          <a:lstStyle/>
          <a:p>
            <a:pPr lvl="0"/>
            <a:r>
              <a:rPr lang="ar-SA" dirty="0"/>
              <a:t>البقاء</a:t>
            </a:r>
            <a:endParaRPr lang="en-US" dirty="0"/>
          </a:p>
          <a:p>
            <a:r>
              <a:rPr lang="ar-SA" dirty="0"/>
              <a:t>ومعناه ان الله تعالى ابدي ليس لوجوده اخر فيستحيل ان يلحقه العدم والفناء .</a:t>
            </a:r>
            <a:endParaRPr lang="en-US" dirty="0"/>
          </a:p>
          <a:p>
            <a:r>
              <a:rPr lang="ar-SA" dirty="0"/>
              <a:t>وضد البقاء الفناء </a:t>
            </a:r>
            <a:endParaRPr lang="en-US" dirty="0"/>
          </a:p>
          <a:p>
            <a:r>
              <a:rPr lang="ar-SA" dirty="0"/>
              <a:t>الدليل العقلي على بقائه تعالى :</a:t>
            </a:r>
            <a:endParaRPr lang="en-US" dirty="0"/>
          </a:p>
          <a:p>
            <a:pPr lvl="0"/>
            <a:r>
              <a:rPr lang="ar-SA" dirty="0"/>
              <a:t>لو لم يكن الله تعالى باقيا لكان فانيا ولو كان فانيا لكان حادثا ولو كان حادثا لاحتاج الى محدث ومحدثه يحتاج الى محدث وهكذا فيلزم الدور والتسلسل وكلاهما باطل فثبت بقاؤه تعالى </a:t>
            </a:r>
            <a:endParaRPr lang="en-US" dirty="0"/>
          </a:p>
          <a:p>
            <a:pPr lvl="0"/>
            <a:r>
              <a:rPr lang="ar-SA" dirty="0"/>
              <a:t>لو جاز عليه تعالى العدم لاستحال عليه القدم وهو باطل بثبوت قدمه تعالى .</a:t>
            </a:r>
            <a:endParaRPr lang="en-US" dirty="0"/>
          </a:p>
          <a:p>
            <a:pPr lvl="0"/>
            <a:r>
              <a:rPr lang="ar-SA" dirty="0"/>
              <a:t>لو جاز عليه العدم لاحتاج انعدامه بعد وجوده الى علة لاستحالة الترجيح بلا مرجح .</a:t>
            </a:r>
            <a:endParaRPr lang="en-US" dirty="0"/>
          </a:p>
          <a:p>
            <a:r>
              <a:rPr lang="ar-SA" dirty="0"/>
              <a:t>الدليل النقلي :</a:t>
            </a:r>
            <a:endParaRPr lang="en-US" dirty="0"/>
          </a:p>
          <a:p>
            <a:r>
              <a:rPr lang="ar-SA" dirty="0"/>
              <a:t>ﭧ ﭨ ﭽ ﭿ  ﮀ  ﮁ  ﮂ  ﮃ  ﮄ   ﮅ  ﮆ  ﮇ  ﮈ  ﮉ  ﮊ  ﭼ الرحمن: ٢٦ – ٢٧</a:t>
            </a:r>
            <a:endParaRPr lang="en-US" dirty="0"/>
          </a:p>
          <a:p>
            <a:r>
              <a:rPr lang="ar-SA" dirty="0"/>
              <a:t> </a:t>
            </a:r>
            <a:endParaRPr lang="en-US" dirty="0"/>
          </a:p>
          <a:p>
            <a:r>
              <a:rPr lang="ar-SA" dirty="0"/>
              <a:t>3-المخالفة للحوادث</a:t>
            </a:r>
            <a:endParaRPr lang="en-US" dirty="0"/>
          </a:p>
          <a:p>
            <a:r>
              <a:rPr lang="ar-SA" dirty="0"/>
              <a:t>معناها ان الله تعالى ليس مماثلا </a:t>
            </a:r>
            <a:r>
              <a:rPr lang="ar-SA" dirty="0" err="1"/>
              <a:t>لشئ</a:t>
            </a:r>
            <a:r>
              <a:rPr lang="ar-SA" dirty="0"/>
              <a:t> من الحوادث الموجودة والمعدومة مطلقا فهي عبارة عن سلب الجرمية والعرضية والكلية والجزئية ولوازمها عنه تعالى فلازم </a:t>
            </a:r>
          </a:p>
        </p:txBody>
      </p:sp>
    </p:spTree>
    <p:extLst>
      <p:ext uri="{BB962C8B-B14F-4D97-AF65-F5344CB8AC3E}">
        <p14:creationId xmlns:p14="http://schemas.microsoft.com/office/powerpoint/2010/main" val="4264100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474345"/>
            <a:ext cx="4572000" cy="5909310"/>
          </a:xfrm>
          <a:prstGeom prst="rect">
            <a:avLst/>
          </a:prstGeom>
        </p:spPr>
        <p:txBody>
          <a:bodyPr>
            <a:spAutoFit/>
          </a:bodyPr>
          <a:lstStyle/>
          <a:p>
            <a:r>
              <a:rPr lang="ar-SA" dirty="0"/>
              <a:t>الجرمية هو التحيز ولازم العرضية هو القيام بالغير ولازم الكلية هو الكبر ولازم الجزئية هو الصغر    وضدها مماثلة الحوادث .</a:t>
            </a:r>
            <a:endParaRPr lang="en-US" dirty="0"/>
          </a:p>
          <a:p>
            <a:r>
              <a:rPr lang="ar-SA" dirty="0"/>
              <a:t>الدليل العقلي على ذلك :</a:t>
            </a:r>
            <a:endParaRPr lang="en-US" dirty="0"/>
          </a:p>
          <a:p>
            <a:pPr lvl="0"/>
            <a:r>
              <a:rPr lang="ar-SA" dirty="0"/>
              <a:t>ان الله تعالى لو لم يكن مخالفا للحوادث لكان مماثلا لها ولو كان مماثلا لها لكان حادثا مثلها ولو كان حادثا لاحتاج الى محدث ومحدثه يحتاج الى محدث وهكذا فيلزم الدور او التسلسل وكلاهما باطل فثبتت مخالفته للحوادث .</a:t>
            </a:r>
            <a:endParaRPr lang="en-US" dirty="0"/>
          </a:p>
          <a:p>
            <a:pPr lvl="0"/>
            <a:r>
              <a:rPr lang="ar-SA" dirty="0"/>
              <a:t>كل من وجب له القدم استحال عليه العدم </a:t>
            </a:r>
            <a:r>
              <a:rPr lang="ar-SA" dirty="0" err="1"/>
              <a:t>ولاشء</a:t>
            </a:r>
            <a:r>
              <a:rPr lang="ar-SA" dirty="0"/>
              <a:t> من الحوادث يستحيل عليه العدم </a:t>
            </a:r>
            <a:r>
              <a:rPr lang="ar-SA" dirty="0" err="1"/>
              <a:t>فلاشء</a:t>
            </a:r>
            <a:r>
              <a:rPr lang="ar-SA" dirty="0"/>
              <a:t> منها بقديم فثبتت المخالفة .</a:t>
            </a:r>
            <a:endParaRPr lang="en-US" dirty="0"/>
          </a:p>
          <a:p>
            <a:r>
              <a:rPr lang="ar-SA" dirty="0"/>
              <a:t>الدليل النقلي :</a:t>
            </a:r>
            <a:endParaRPr lang="en-US" dirty="0"/>
          </a:p>
          <a:p>
            <a:r>
              <a:rPr lang="ar-SA" dirty="0"/>
              <a:t>ﭧ </a:t>
            </a:r>
            <a:r>
              <a:rPr lang="ar-SA" dirty="0" err="1"/>
              <a:t>ﭨﭽ</a:t>
            </a:r>
            <a:r>
              <a:rPr lang="ar-SA" dirty="0"/>
              <a:t> ﭑ      ﭒ  </a:t>
            </a:r>
            <a:r>
              <a:rPr lang="ar-SA" dirty="0" err="1"/>
              <a:t>ﭓﭔ</a:t>
            </a:r>
            <a:r>
              <a:rPr lang="ar-SA" dirty="0"/>
              <a:t>  ﭕ  ﭖ   ﭗ  ﭘ  ﭙ   ﭚ  ﭛ   </a:t>
            </a:r>
            <a:r>
              <a:rPr lang="ar-SA" dirty="0" err="1"/>
              <a:t>ﭜﭝ</a:t>
            </a:r>
            <a:r>
              <a:rPr lang="ar-SA" dirty="0"/>
              <a:t>  ﭞ  </a:t>
            </a:r>
            <a:r>
              <a:rPr lang="ar-SA" dirty="0" err="1"/>
              <a:t>ﭟﭠ</a:t>
            </a:r>
            <a:r>
              <a:rPr lang="ar-SA" dirty="0"/>
              <a:t>  ﭡ  ﭢ        </a:t>
            </a:r>
            <a:r>
              <a:rPr lang="ar-SA" dirty="0" err="1"/>
              <a:t>ﭣﭤ</a:t>
            </a:r>
            <a:r>
              <a:rPr lang="ar-SA" dirty="0"/>
              <a:t>   ﭥ     ﭦ  ﭧ  ﭨ  ﭼ الشورى: ١١</a:t>
            </a:r>
            <a:endParaRPr lang="en-US" dirty="0"/>
          </a:p>
          <a:p>
            <a:r>
              <a:rPr lang="ar-SA" dirty="0"/>
              <a:t>4ــــ القيام بالنفس</a:t>
            </a:r>
            <a:endParaRPr lang="en-US" dirty="0"/>
          </a:p>
          <a:p>
            <a:r>
              <a:rPr lang="ar-SA" dirty="0"/>
              <a:t>معنى القيام بالنفس </a:t>
            </a:r>
            <a:r>
              <a:rPr lang="ar-SA" dirty="0" err="1"/>
              <a:t>شيئان</a:t>
            </a:r>
            <a:r>
              <a:rPr lang="ar-SA" dirty="0"/>
              <a:t> اولهما : عدم افتقاره الى محل وللمحل تفسيران </a:t>
            </a:r>
            <a:endParaRPr lang="en-US" dirty="0"/>
          </a:p>
          <a:p>
            <a:r>
              <a:rPr lang="ar-SA" dirty="0"/>
              <a:t>1.الذات التي يقوم بها لا بمعنى المكان لان ذلك علم من مخالفة الحوادث </a:t>
            </a:r>
            <a:endParaRPr lang="en-US" dirty="0"/>
          </a:p>
          <a:p>
            <a:r>
              <a:rPr lang="ar-SA" dirty="0"/>
              <a:t>2.الذات والمكان معاً</a:t>
            </a:r>
            <a:endParaRPr lang="en-US" dirty="0"/>
          </a:p>
          <a:p>
            <a:r>
              <a:rPr lang="ar-SA" dirty="0"/>
              <a:t>ثانيهما : عدم افتقاره الى المخصص، أي الموجد</a:t>
            </a:r>
            <a:endParaRPr lang="en-US" dirty="0"/>
          </a:p>
          <a:p>
            <a:r>
              <a:rPr lang="ar-SA" dirty="0"/>
              <a:t>وضدها: الاحتياج الى غيره</a:t>
            </a:r>
            <a:endParaRPr lang="en-US" dirty="0"/>
          </a:p>
        </p:txBody>
      </p:sp>
    </p:spTree>
    <p:extLst>
      <p:ext uri="{BB962C8B-B14F-4D97-AF65-F5344CB8AC3E}">
        <p14:creationId xmlns:p14="http://schemas.microsoft.com/office/powerpoint/2010/main" val="2989594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443841"/>
            <a:ext cx="4572000" cy="3970318"/>
          </a:xfrm>
          <a:prstGeom prst="rect">
            <a:avLst/>
          </a:prstGeom>
        </p:spPr>
        <p:txBody>
          <a:bodyPr>
            <a:spAutoFit/>
          </a:bodyPr>
          <a:lstStyle/>
          <a:p>
            <a:r>
              <a:rPr lang="ar-SA" dirty="0"/>
              <a:t>الدليل العقلي على ذلك</a:t>
            </a:r>
            <a:endParaRPr lang="en-US" dirty="0"/>
          </a:p>
          <a:p>
            <a:pPr lvl="0"/>
            <a:r>
              <a:rPr lang="ar-SA" dirty="0"/>
              <a:t>الدليل على عدم افتقاره الى مخصص : انه لو افتقر الى مخصص لكان حادثا ، كيف وقد سبق وجوب وجوده وبقائه وقدمه ذاتا وصفة ؟</a:t>
            </a:r>
            <a:endParaRPr lang="en-US" dirty="0"/>
          </a:p>
          <a:p>
            <a:pPr lvl="0"/>
            <a:r>
              <a:rPr lang="ar-SA" dirty="0"/>
              <a:t>الدليل على عدم افتقاره الى محل : </a:t>
            </a:r>
            <a:endParaRPr lang="en-US" dirty="0"/>
          </a:p>
          <a:p>
            <a:pPr lvl="0"/>
            <a:r>
              <a:rPr lang="ar-SA" dirty="0"/>
              <a:t>لو افتقر الى محل لكان صفة ولو كان صفة لم يتصف بصفات المعاني وهي واجبة القيام به تعالى </a:t>
            </a:r>
            <a:r>
              <a:rPr lang="ar-SA" dirty="0" err="1"/>
              <a:t>للادلة</a:t>
            </a:r>
            <a:r>
              <a:rPr lang="ar-SA" dirty="0"/>
              <a:t> الدالة على ذلك وذلك باطل فثبت عدم افتقاره الى محل .</a:t>
            </a:r>
            <a:endParaRPr lang="en-US" dirty="0"/>
          </a:p>
          <a:p>
            <a:pPr lvl="0"/>
            <a:r>
              <a:rPr lang="ar-SA" dirty="0"/>
              <a:t>المتمكن محتاج الى مكانه بحيث يستحيل وجوده بدونه والمكان مستغن عن المتمكن لجواز الخلاء فيلزم امكان الواجب ووجوب المكان وكلاهما باطل .</a:t>
            </a:r>
            <a:endParaRPr lang="en-US" dirty="0"/>
          </a:p>
          <a:p>
            <a:r>
              <a:rPr lang="ar-SA" dirty="0"/>
              <a:t>الدليل النقلي :</a:t>
            </a:r>
            <a:endParaRPr lang="en-US" dirty="0"/>
          </a:p>
          <a:p>
            <a:r>
              <a:rPr lang="ar-SA" dirty="0"/>
              <a:t>ﭧ </a:t>
            </a:r>
            <a:r>
              <a:rPr lang="ar-SA" dirty="0" err="1"/>
              <a:t>ﭨﭽ</a:t>
            </a:r>
            <a:r>
              <a:rPr lang="ar-SA" dirty="0"/>
              <a:t> ﮤ  ﮥ  ﮦ  ﮧ  ﮨ  ﮩ    </a:t>
            </a:r>
            <a:r>
              <a:rPr lang="ar-SA" dirty="0" err="1"/>
              <a:t>ﮪﮫ</a:t>
            </a:r>
            <a:r>
              <a:rPr lang="ar-SA" dirty="0"/>
              <a:t>  ﮬ  ﮭ   ﮮ        ﮯ    ﮰ  ﭼ فاطر: ١٥</a:t>
            </a:r>
            <a:endParaRPr lang="en-US" dirty="0"/>
          </a:p>
        </p:txBody>
      </p:sp>
    </p:spTree>
    <p:extLst>
      <p:ext uri="{BB962C8B-B14F-4D97-AF65-F5344CB8AC3E}">
        <p14:creationId xmlns:p14="http://schemas.microsoft.com/office/powerpoint/2010/main" val="202148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443841"/>
            <a:ext cx="4572000" cy="3970318"/>
          </a:xfrm>
          <a:prstGeom prst="rect">
            <a:avLst/>
          </a:prstGeom>
        </p:spPr>
        <p:txBody>
          <a:bodyPr>
            <a:spAutoFit/>
          </a:bodyPr>
          <a:lstStyle/>
          <a:p>
            <a:r>
              <a:rPr lang="ar-SA" dirty="0"/>
              <a:t>-الوحدانية</a:t>
            </a:r>
            <a:endParaRPr lang="en-US" dirty="0"/>
          </a:p>
          <a:p>
            <a:r>
              <a:rPr lang="ar-SA" dirty="0"/>
              <a:t>معناها : عدم التعدد في الذات </a:t>
            </a:r>
            <a:r>
              <a:rPr lang="ar-SA" dirty="0" err="1"/>
              <a:t>اوالصفات</a:t>
            </a:r>
            <a:r>
              <a:rPr lang="ar-SA" dirty="0"/>
              <a:t> او الافعال </a:t>
            </a:r>
            <a:endParaRPr lang="en-US" dirty="0"/>
          </a:p>
          <a:p>
            <a:r>
              <a:rPr lang="ar-SA" dirty="0"/>
              <a:t>فالوحدانية في الذات تنفي الكم المتصل الذي هو التركيب أي تركيب الذات من اجزاء وتنفي الكم المنفصل الذي هو التعدد بحيث يكون هناك الهين فاكثر .</a:t>
            </a:r>
            <a:endParaRPr lang="en-US" dirty="0"/>
          </a:p>
          <a:p>
            <a:r>
              <a:rPr lang="ar-SA" dirty="0"/>
              <a:t>والوحدانية في الصفات : تنفي الكم المتصل الذي هو تعدد صفتين من جنس واحد كقدرتين فاكثر .</a:t>
            </a:r>
            <a:endParaRPr lang="en-US" dirty="0"/>
          </a:p>
          <a:p>
            <a:r>
              <a:rPr lang="ar-SA" dirty="0"/>
              <a:t>وتنفي الكم المنفصل الذي هو اثبات صفة لغيره تعالى تشبه صفته كان يكون لزيد قدرة كقدرته تعالى او ارادة تخصص الشيء ببعض الممكنات .</a:t>
            </a:r>
            <a:endParaRPr lang="en-US" dirty="0"/>
          </a:p>
          <a:p>
            <a:r>
              <a:rPr lang="ar-SA" dirty="0"/>
              <a:t>والوحدانية في الافعال تنفي الكم المنفصل فقط الذي هو اثبات فعل لغيره تعالى على طريق الايجاد والخلق </a:t>
            </a:r>
            <a:endParaRPr lang="en-US" dirty="0"/>
          </a:p>
          <a:p>
            <a:r>
              <a:rPr lang="ar-SA" dirty="0"/>
              <a:t>وضدها التعدد في الذات والصفات اتصالا وانفصالا وفي الافعال انفصالا .</a:t>
            </a:r>
            <a:endParaRPr lang="en-US" dirty="0"/>
          </a:p>
        </p:txBody>
      </p:sp>
    </p:spTree>
    <p:extLst>
      <p:ext uri="{BB962C8B-B14F-4D97-AF65-F5344CB8AC3E}">
        <p14:creationId xmlns:p14="http://schemas.microsoft.com/office/powerpoint/2010/main" val="35727375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286000" y="1859340"/>
            <a:ext cx="4572000" cy="3139321"/>
          </a:xfrm>
          <a:prstGeom prst="rect">
            <a:avLst/>
          </a:prstGeom>
        </p:spPr>
        <p:txBody>
          <a:bodyPr>
            <a:spAutoFit/>
          </a:bodyPr>
          <a:lstStyle/>
          <a:p>
            <a:r>
              <a:rPr lang="ar-SA" dirty="0"/>
              <a:t>صفات المعاني</a:t>
            </a:r>
            <a:endParaRPr lang="en-US" dirty="0"/>
          </a:p>
          <a:p>
            <a:r>
              <a:rPr lang="ar-SA" dirty="0"/>
              <a:t>وهي سبع : القدرة </a:t>
            </a:r>
            <a:r>
              <a:rPr lang="ar-SA" dirty="0" err="1"/>
              <a:t>والاؤادة</a:t>
            </a:r>
            <a:r>
              <a:rPr lang="ar-SA" dirty="0"/>
              <a:t> والعلم والحياة والسمع والبصر والكلام </a:t>
            </a:r>
            <a:endParaRPr lang="en-US" dirty="0"/>
          </a:p>
          <a:p>
            <a:r>
              <a:rPr lang="ar-SA" dirty="0"/>
              <a:t>ومعنى كونها صفات معان : ان كل صفة منها معنى وجودي قائم بذات الله تعالى </a:t>
            </a:r>
            <a:endParaRPr lang="en-US" dirty="0"/>
          </a:p>
          <a:p>
            <a:r>
              <a:rPr lang="ar-SA" dirty="0"/>
              <a:t>وسميت ذاتية : </a:t>
            </a:r>
            <a:r>
              <a:rPr lang="ar-SA" dirty="0" err="1"/>
              <a:t>لانها</a:t>
            </a:r>
            <a:r>
              <a:rPr lang="ar-SA" dirty="0"/>
              <a:t> </a:t>
            </a:r>
            <a:r>
              <a:rPr lang="ar-SA" dirty="0" err="1"/>
              <a:t>لاتنفك</a:t>
            </a:r>
            <a:r>
              <a:rPr lang="ar-SA" dirty="0"/>
              <a:t> عن الذات </a:t>
            </a:r>
            <a:endParaRPr lang="en-US" dirty="0"/>
          </a:p>
          <a:p>
            <a:r>
              <a:rPr lang="ar-SA" dirty="0"/>
              <a:t>ووجودية : </a:t>
            </a:r>
            <a:r>
              <a:rPr lang="ar-SA" dirty="0" err="1"/>
              <a:t>لانها</a:t>
            </a:r>
            <a:r>
              <a:rPr lang="ar-SA" dirty="0"/>
              <a:t> متحققة باعتبار نفسها أي التي لها وجود في نفسها قديمة كعلمه تعالى وحادثة كعلمنا . </a:t>
            </a:r>
            <a:endParaRPr lang="en-US" dirty="0"/>
          </a:p>
          <a:p>
            <a:r>
              <a:rPr lang="ar-SA" dirty="0"/>
              <a:t>1-القدرة</a:t>
            </a:r>
            <a:endParaRPr lang="en-US" dirty="0"/>
          </a:p>
          <a:p>
            <a:r>
              <a:rPr lang="ar-SA" dirty="0"/>
              <a:t>هي صفة ازلية </a:t>
            </a:r>
            <a:r>
              <a:rPr lang="ar-SA" dirty="0" err="1"/>
              <a:t>يتاتى</a:t>
            </a:r>
            <a:r>
              <a:rPr lang="ar-SA" dirty="0"/>
              <a:t> بها ايجاد كل ممكن واعدامه </a:t>
            </a:r>
            <a:endParaRPr lang="en-US" dirty="0"/>
          </a:p>
          <a:p>
            <a:r>
              <a:rPr lang="ar-SA" dirty="0"/>
              <a:t>وضدها العجز </a:t>
            </a:r>
            <a:endParaRPr lang="en-US" dirty="0"/>
          </a:p>
        </p:txBody>
      </p:sp>
    </p:spTree>
    <p:extLst>
      <p:ext uri="{BB962C8B-B14F-4D97-AF65-F5344CB8AC3E}">
        <p14:creationId xmlns:p14="http://schemas.microsoft.com/office/powerpoint/2010/main" val="2115427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305342"/>
            <a:ext cx="4572000" cy="4247317"/>
          </a:xfrm>
          <a:prstGeom prst="rect">
            <a:avLst/>
          </a:prstGeom>
        </p:spPr>
        <p:txBody>
          <a:bodyPr>
            <a:spAutoFit/>
          </a:bodyPr>
          <a:lstStyle/>
          <a:p>
            <a:r>
              <a:rPr lang="ar-SA" dirty="0"/>
              <a:t>الدليل العقلي على ذلك :</a:t>
            </a:r>
            <a:endParaRPr lang="en-US" dirty="0"/>
          </a:p>
          <a:p>
            <a:pPr lvl="0"/>
            <a:r>
              <a:rPr lang="ar-SA" dirty="0"/>
              <a:t>هو انه تعالى لو لم يتصف بالقدرة لكان عاجزا ولو كان عاجزا لما وجد شيء من هذه الحوادث المحكمة الصنع المرتبة المتقنة وعدم وجود شيء من الحوادث باطل بالمشاهدة </a:t>
            </a:r>
            <a:endParaRPr lang="en-US" dirty="0"/>
          </a:p>
          <a:p>
            <a:pPr lvl="0"/>
            <a:r>
              <a:rPr lang="ar-SA" dirty="0"/>
              <a:t>لو كان عاجزا لكان ناقصا والنقص على الاله محال .</a:t>
            </a:r>
            <a:endParaRPr lang="en-US" dirty="0"/>
          </a:p>
          <a:p>
            <a:pPr lvl="0"/>
            <a:r>
              <a:rPr lang="ar-SA" dirty="0"/>
              <a:t>لو كان عاجزا لكان ناقصا ولو كان ناقصا لاحتاج الى من يكمله ومكمله يحتاج الى من يكمله وهكذا فيلزم الدور او التسلسل وكلاهما باطل .</a:t>
            </a:r>
            <a:endParaRPr lang="en-US" dirty="0"/>
          </a:p>
          <a:p>
            <a:pPr lvl="0"/>
            <a:r>
              <a:rPr lang="ar-SA" dirty="0"/>
              <a:t>الله تعالى صانع قديم له مصنوع حادث وصدور الحادث عن القديم </a:t>
            </a:r>
            <a:r>
              <a:rPr lang="ar-SA" dirty="0" err="1"/>
              <a:t>لايتصور</a:t>
            </a:r>
            <a:r>
              <a:rPr lang="ar-SA" dirty="0"/>
              <a:t> الا بطريق القدرة .</a:t>
            </a:r>
            <a:endParaRPr lang="en-US" dirty="0"/>
          </a:p>
          <a:p>
            <a:r>
              <a:rPr lang="ar-SA" dirty="0"/>
              <a:t>الدليل النقلي :</a:t>
            </a:r>
            <a:endParaRPr lang="en-US" dirty="0"/>
          </a:p>
          <a:p>
            <a:r>
              <a:rPr lang="ar-SA" dirty="0"/>
              <a:t>ﭧ ﭨ ﭽ ﯼ  ﯽ  ﯾ  ﯿ    ﰀ  ﰁ     ﰂ              ﰃ  ﰄ   ﰅ   ﰆ  ﰇ  ﰈ  ﰉ   </a:t>
            </a:r>
            <a:r>
              <a:rPr lang="ar-SA" dirty="0" err="1"/>
              <a:t>ﰊﰋ</a:t>
            </a:r>
            <a:r>
              <a:rPr lang="ar-SA" dirty="0"/>
              <a:t>  ﰌ  ﰍ           ﰎ  ﰏ        ﰐ  ﰑ   ﰒ  ﰓ  ﰔ   ﰕ  </a:t>
            </a:r>
            <a:r>
              <a:rPr lang="ar-SA" dirty="0" err="1"/>
              <a:t>ﰖﰗ</a:t>
            </a:r>
            <a:r>
              <a:rPr lang="ar-SA" dirty="0"/>
              <a:t>  ﰘ     ﰙ             ﰚ  ﰛ  ﰜ   ﭼ فاطر: ٤٤</a:t>
            </a:r>
            <a:endParaRPr lang="en-US" dirty="0"/>
          </a:p>
        </p:txBody>
      </p:sp>
    </p:spTree>
    <p:extLst>
      <p:ext uri="{BB962C8B-B14F-4D97-AF65-F5344CB8AC3E}">
        <p14:creationId xmlns:p14="http://schemas.microsoft.com/office/powerpoint/2010/main" val="453251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335846"/>
            <a:ext cx="4572000" cy="6186309"/>
          </a:xfrm>
          <a:prstGeom prst="rect">
            <a:avLst/>
          </a:prstGeom>
        </p:spPr>
        <p:txBody>
          <a:bodyPr>
            <a:spAutoFit/>
          </a:bodyPr>
          <a:lstStyle/>
          <a:p>
            <a:r>
              <a:rPr lang="ar-IQ" dirty="0"/>
              <a:t>علم العقائد</a:t>
            </a:r>
            <a:endParaRPr lang="en-US" dirty="0"/>
          </a:p>
          <a:p>
            <a:r>
              <a:rPr lang="ar-IQ" dirty="0"/>
              <a:t>التعريف : هو علم </a:t>
            </a:r>
            <a:r>
              <a:rPr lang="ar-IQ" dirty="0" err="1"/>
              <a:t>لايقتدر</a:t>
            </a:r>
            <a:r>
              <a:rPr lang="ar-IQ" dirty="0"/>
              <a:t> معه غلى اثبات العقائد الدينية </a:t>
            </a:r>
            <a:r>
              <a:rPr lang="ar-IQ" dirty="0" err="1"/>
              <a:t>بالادلة</a:t>
            </a:r>
            <a:r>
              <a:rPr lang="ar-IQ" dirty="0"/>
              <a:t> العقلية ودفع الشبه الموجه اليها .</a:t>
            </a:r>
            <a:endParaRPr lang="en-US" dirty="0"/>
          </a:p>
          <a:p>
            <a:r>
              <a:rPr lang="ar-IQ" dirty="0"/>
              <a:t>اسماء هذا العلم : سمي هذا العلم بمسميات عديدة على النحو الاتي :</a:t>
            </a:r>
            <a:endParaRPr lang="en-US" dirty="0"/>
          </a:p>
          <a:p>
            <a:pPr lvl="0"/>
            <a:r>
              <a:rPr lang="ar-IQ" dirty="0"/>
              <a:t>علم النظر </a:t>
            </a:r>
            <a:r>
              <a:rPr lang="ar-IQ" dirty="0" err="1"/>
              <a:t>والاسندلال</a:t>
            </a:r>
            <a:r>
              <a:rPr lang="ar-IQ" dirty="0"/>
              <a:t> : سمي بهذا الاسم </a:t>
            </a:r>
            <a:r>
              <a:rPr lang="ar-IQ" dirty="0" err="1"/>
              <a:t>لانه</a:t>
            </a:r>
            <a:r>
              <a:rPr lang="ar-IQ" dirty="0"/>
              <a:t> يعتمد منهج النظر الفكري والاستدلال العقلي وسيلة </a:t>
            </a:r>
            <a:r>
              <a:rPr lang="ar-IQ" dirty="0" err="1"/>
              <a:t>لاثبات</a:t>
            </a:r>
            <a:r>
              <a:rPr lang="ar-IQ" dirty="0"/>
              <a:t> اصول العقائد التي ثبتت بالنصوص الدينية .</a:t>
            </a:r>
            <a:endParaRPr lang="en-US" dirty="0"/>
          </a:p>
          <a:p>
            <a:pPr lvl="0"/>
            <a:r>
              <a:rPr lang="ar-IQ" dirty="0"/>
              <a:t>علم التوحيد والصفات : سمي بهذا الاسم لان اشهر مباحثه واهمها </a:t>
            </a:r>
            <a:r>
              <a:rPr lang="ar-IQ" dirty="0" err="1"/>
              <a:t>واخطرها</a:t>
            </a:r>
            <a:r>
              <a:rPr lang="ar-IQ" dirty="0"/>
              <a:t> مبحثا التوحيد والصفات الالهية .</a:t>
            </a:r>
            <a:endParaRPr lang="en-US" dirty="0"/>
          </a:p>
          <a:p>
            <a:pPr lvl="0"/>
            <a:r>
              <a:rPr lang="ar-IQ" dirty="0"/>
              <a:t>علم العقائد : سمي بهذا الاسم </a:t>
            </a:r>
            <a:r>
              <a:rPr lang="ar-IQ" dirty="0" err="1"/>
              <a:t>لانه</a:t>
            </a:r>
            <a:r>
              <a:rPr lang="ar-IQ" dirty="0"/>
              <a:t> يتكفل ببحث العقائد الدينية واثباتها </a:t>
            </a:r>
            <a:r>
              <a:rPr lang="ar-IQ" dirty="0" err="1"/>
              <a:t>بالادلة</a:t>
            </a:r>
            <a:r>
              <a:rPr lang="ar-IQ" dirty="0"/>
              <a:t> اليقينية والدفاع عنها ضد العقائد والافكار المخالفة لها .</a:t>
            </a:r>
            <a:endParaRPr lang="en-US" dirty="0"/>
          </a:p>
          <a:p>
            <a:pPr lvl="0"/>
            <a:r>
              <a:rPr lang="ar-IQ" dirty="0"/>
              <a:t>علم الكلام : سمي بذلك </a:t>
            </a:r>
            <a:r>
              <a:rPr lang="ar-IQ" dirty="0" err="1"/>
              <a:t>لاسباب</a:t>
            </a:r>
            <a:r>
              <a:rPr lang="ar-IQ" dirty="0"/>
              <a:t> كثيرة منها ان اصحابه المتكلمين تكلموا فيما سكت عنه سابقيهم في جيل الصحابة والتابعين . </a:t>
            </a:r>
            <a:endParaRPr lang="en-US" dirty="0"/>
          </a:p>
          <a:p>
            <a:pPr lvl="0"/>
            <a:r>
              <a:rPr lang="ar-IQ" dirty="0"/>
              <a:t>اصول الدين : سمي بهذا الاسم </a:t>
            </a:r>
            <a:r>
              <a:rPr lang="ar-IQ" dirty="0" err="1"/>
              <a:t>لانه</a:t>
            </a:r>
            <a:r>
              <a:rPr lang="ar-IQ" dirty="0"/>
              <a:t> اصل المعارف الدينية لابتنائها عليه وتفرعها عنه </a:t>
            </a:r>
            <a:r>
              <a:rPr lang="ar-IQ" dirty="0" err="1"/>
              <a:t>ولانه</a:t>
            </a:r>
            <a:r>
              <a:rPr lang="ar-IQ" dirty="0"/>
              <a:t> يتكفل ببيان ما يعتبر من اصول الدين واركانه التي </a:t>
            </a:r>
            <a:r>
              <a:rPr lang="ar-IQ" dirty="0" err="1"/>
              <a:t>لايتم</a:t>
            </a:r>
            <a:r>
              <a:rPr lang="ar-IQ" dirty="0"/>
              <a:t> ايمان بدونها |.</a:t>
            </a:r>
            <a:endParaRPr lang="en-US" dirty="0"/>
          </a:p>
          <a:p>
            <a:pPr lvl="0"/>
            <a:r>
              <a:rPr lang="ar-IQ" dirty="0"/>
              <a:t> الفقه الاكبر : سمي بذلك لان الفقه في الدين افضل من الفقه في العلم لان الفقه في الدين اصل والفقه في العلم فرع  وفضل الاصل على الفرع معلوم</a:t>
            </a:r>
            <a:r>
              <a:rPr lang="ar-IQ" dirty="0" smtClean="0"/>
              <a:t>.</a:t>
            </a:r>
          </a:p>
        </p:txBody>
      </p:sp>
    </p:spTree>
    <p:extLst>
      <p:ext uri="{BB962C8B-B14F-4D97-AF65-F5344CB8AC3E}">
        <p14:creationId xmlns:p14="http://schemas.microsoft.com/office/powerpoint/2010/main" val="41349329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751344"/>
            <a:ext cx="4572000" cy="5355312"/>
          </a:xfrm>
          <a:prstGeom prst="rect">
            <a:avLst/>
          </a:prstGeom>
        </p:spPr>
        <p:txBody>
          <a:bodyPr>
            <a:spAutoFit/>
          </a:bodyPr>
          <a:lstStyle/>
          <a:p>
            <a:r>
              <a:rPr lang="ar-SA" dirty="0"/>
              <a:t>2-الارادة</a:t>
            </a:r>
            <a:endParaRPr lang="en-US" dirty="0"/>
          </a:p>
          <a:p>
            <a:r>
              <a:rPr lang="ar-SA" dirty="0"/>
              <a:t>صفة ازلية تخصص الممكن ببعض ما يجوز عليه من وجود او عدم ومقدار وزمان ومكان وجهة </a:t>
            </a:r>
            <a:endParaRPr lang="en-US" dirty="0"/>
          </a:p>
          <a:p>
            <a:r>
              <a:rPr lang="ar-SA" dirty="0"/>
              <a:t>وضدها الاكراه </a:t>
            </a:r>
            <a:endParaRPr lang="en-US" dirty="0"/>
          </a:p>
          <a:p>
            <a:r>
              <a:rPr lang="ar-SA" dirty="0"/>
              <a:t>الدليل العقلي على ذلك :</a:t>
            </a:r>
            <a:endParaRPr lang="en-US" dirty="0"/>
          </a:p>
          <a:p>
            <a:pPr lvl="0"/>
            <a:r>
              <a:rPr lang="ar-SA" dirty="0"/>
              <a:t>الله تعالى صانع للعام بالاختيار ومن كان كذلك تجب له الارادة فالله تعالى تجب له الارادة .</a:t>
            </a:r>
            <a:endParaRPr lang="en-US" dirty="0"/>
          </a:p>
          <a:p>
            <a:pPr lvl="0"/>
            <a:r>
              <a:rPr lang="ar-SA" dirty="0"/>
              <a:t>لو لم يكن الله تعالى مريدا لكان مكرها ولو كان مكرها لكان عاجزا ولو كان عاجزا لما اوجد شيئا من هذه المخلوقات وعدم وجود شيء من هذه المخلوقات باطل بالمشاهدة فثبتت الارادة له تعالى .</a:t>
            </a:r>
            <a:endParaRPr lang="en-US" dirty="0"/>
          </a:p>
          <a:p>
            <a:pPr lvl="0"/>
            <a:r>
              <a:rPr lang="ar-SA" dirty="0"/>
              <a:t>لو لم يكن مريدا لكان مكرها والاكراه في حقه تعالى نقص وهو نقص .</a:t>
            </a:r>
            <a:endParaRPr lang="en-US" dirty="0"/>
          </a:p>
          <a:p>
            <a:pPr lvl="0"/>
            <a:r>
              <a:rPr lang="ar-SA" dirty="0"/>
              <a:t>لو كان تعالى مكرها لما اتصف بالقدرة لان تعلق القدرة متوقف على تعلق الارادة فلا تتعلق القدرة الا بما </a:t>
            </a:r>
            <a:r>
              <a:rPr lang="ar-SA" dirty="0" err="1"/>
              <a:t>تىعلقت</a:t>
            </a:r>
            <a:r>
              <a:rPr lang="ar-SA" dirty="0"/>
              <a:t> به الارادة .</a:t>
            </a:r>
            <a:endParaRPr lang="en-US" dirty="0"/>
          </a:p>
          <a:p>
            <a:r>
              <a:rPr lang="ar-SA" dirty="0"/>
              <a:t>الدليل النقلي :</a:t>
            </a:r>
            <a:endParaRPr lang="en-US" dirty="0"/>
          </a:p>
          <a:p>
            <a:r>
              <a:rPr lang="ar-SA" dirty="0"/>
              <a:t>ﭧ ﭨ ﭽ ﯪ    ﯫ  ﯬ     ﯭ  ﯮ  ﯯ  ﯰ  ﯱ  ﯲ              ﯳ  ﯴ   ﭼ </a:t>
            </a:r>
            <a:r>
              <a:rPr lang="ar-SA" dirty="0" err="1"/>
              <a:t>يس</a:t>
            </a:r>
            <a:r>
              <a:rPr lang="ar-SA" dirty="0"/>
              <a:t>: ٨٢  </a:t>
            </a:r>
            <a:endParaRPr lang="en-US" dirty="0"/>
          </a:p>
        </p:txBody>
      </p:sp>
    </p:spTree>
    <p:extLst>
      <p:ext uri="{BB962C8B-B14F-4D97-AF65-F5344CB8AC3E}">
        <p14:creationId xmlns:p14="http://schemas.microsoft.com/office/powerpoint/2010/main" val="1131296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720840"/>
            <a:ext cx="4572000" cy="3139321"/>
          </a:xfrm>
          <a:prstGeom prst="rect">
            <a:avLst/>
          </a:prstGeom>
        </p:spPr>
        <p:txBody>
          <a:bodyPr>
            <a:spAutoFit/>
          </a:bodyPr>
          <a:lstStyle/>
          <a:p>
            <a:r>
              <a:rPr lang="ar-SA" dirty="0"/>
              <a:t>3و4-السمع والبصر</a:t>
            </a:r>
            <a:endParaRPr lang="en-US" dirty="0"/>
          </a:p>
          <a:p>
            <a:r>
              <a:rPr lang="ar-SA" dirty="0"/>
              <a:t>السمع صفة ازلية شانها ادراك كل مسموع وان خفي</a:t>
            </a:r>
            <a:endParaRPr lang="en-US" dirty="0"/>
          </a:p>
          <a:p>
            <a:r>
              <a:rPr lang="ar-SA" dirty="0"/>
              <a:t>فهي صفة تنكشف بها المسموعات من غير الة فلا يغرب عن سمعه وان خفي فلا يحجب سمعه بعد وسمع من غير </a:t>
            </a:r>
            <a:r>
              <a:rPr lang="ar-SA" dirty="0" err="1"/>
              <a:t>اصخمة</a:t>
            </a:r>
            <a:r>
              <a:rPr lang="ar-SA" dirty="0"/>
              <a:t> واذان وضدها الصمم</a:t>
            </a:r>
            <a:endParaRPr lang="en-US" dirty="0"/>
          </a:p>
          <a:p>
            <a:r>
              <a:rPr lang="ar-SA" dirty="0"/>
              <a:t>البصر صفة ازلية شانها ادراك كل مبصر وان لطف فهي صفة تنكشف بها المرئيات من غير الة فلا يغيب عن بصره مرئي وان دق ولا يدفع رؤيته ظلام ويرى من غير حدقة واجفان وضدها العمى</a:t>
            </a:r>
            <a:endParaRPr lang="en-US" dirty="0"/>
          </a:p>
          <a:p>
            <a:r>
              <a:rPr lang="ar-SA" dirty="0"/>
              <a:t>فهاتان الصفتان ليستا محدودتين خلافا لسمع الانسان وبصره</a:t>
            </a:r>
            <a:endParaRPr lang="en-US" dirty="0"/>
          </a:p>
          <a:p>
            <a:r>
              <a:rPr lang="ar-SA" dirty="0"/>
              <a:t> </a:t>
            </a:r>
            <a:endParaRPr lang="en-US" dirty="0"/>
          </a:p>
        </p:txBody>
      </p:sp>
    </p:spTree>
    <p:extLst>
      <p:ext uri="{BB962C8B-B14F-4D97-AF65-F5344CB8AC3E}">
        <p14:creationId xmlns:p14="http://schemas.microsoft.com/office/powerpoint/2010/main" val="17642731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66124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97346"/>
            <a:ext cx="4572000" cy="6463308"/>
          </a:xfrm>
          <a:prstGeom prst="rect">
            <a:avLst/>
          </a:prstGeom>
        </p:spPr>
        <p:txBody>
          <a:bodyPr>
            <a:spAutoFit/>
          </a:bodyPr>
          <a:lstStyle/>
          <a:p>
            <a:r>
              <a:rPr lang="ar-IQ" dirty="0"/>
              <a:t>ادلة وجود الله تعالى</a:t>
            </a:r>
            <a:endParaRPr lang="en-US" dirty="0"/>
          </a:p>
          <a:p>
            <a:r>
              <a:rPr lang="ar-IQ" dirty="0"/>
              <a:t>شغلت مسالة وجود الله تعالى الفكر الانساني قديما وحديثا فتمخض عن ذلك ايمان الناس بوجود الله تعالى بعد ان حكموا عقولهم وجنبوها الهوى والشطط فنظروا في الكون واسراره ودقائقه .</a:t>
            </a:r>
            <a:endParaRPr lang="en-US" dirty="0"/>
          </a:p>
          <a:p>
            <a:r>
              <a:rPr lang="ar-IQ" dirty="0"/>
              <a:t>	وانكره </a:t>
            </a:r>
            <a:r>
              <a:rPr lang="ar-IQ" dirty="0" err="1"/>
              <a:t>الضالوم</a:t>
            </a:r>
            <a:r>
              <a:rPr lang="ar-IQ" dirty="0"/>
              <a:t> والمضلون مدعين حرية العقل لان الحواس لم تدركه والغيب </a:t>
            </a:r>
            <a:r>
              <a:rPr lang="ar-IQ" dirty="0" err="1"/>
              <a:t>لايعول</a:t>
            </a:r>
            <a:r>
              <a:rPr lang="ar-IQ" dirty="0"/>
              <a:t> عليه في اثبات وجوده . </a:t>
            </a:r>
            <a:endParaRPr lang="en-US" dirty="0"/>
          </a:p>
          <a:p>
            <a:r>
              <a:rPr lang="ar-IQ" dirty="0"/>
              <a:t>	لذلك انبرى العلماء للمنكرين فردوا عليهم </a:t>
            </a:r>
            <a:r>
              <a:rPr lang="ar-IQ" dirty="0" err="1"/>
              <a:t>وجاؤا</a:t>
            </a:r>
            <a:r>
              <a:rPr lang="ar-IQ" dirty="0"/>
              <a:t> </a:t>
            </a:r>
            <a:r>
              <a:rPr lang="ar-IQ" dirty="0" err="1"/>
              <a:t>بادبة</a:t>
            </a:r>
            <a:r>
              <a:rPr lang="ar-IQ" dirty="0"/>
              <a:t> وافية نقلية وعقلية صريحة كثيرة تثبت للعاقل </a:t>
            </a:r>
            <a:r>
              <a:rPr lang="ar-IQ" dirty="0" err="1"/>
              <a:t>المتمحص</a:t>
            </a:r>
            <a:r>
              <a:rPr lang="ar-IQ" dirty="0"/>
              <a:t> وجود الله تعالى وانه علة الكون ـ ومن جملة </a:t>
            </a:r>
            <a:r>
              <a:rPr lang="ar-IQ" dirty="0" err="1"/>
              <a:t>ماذكروه</a:t>
            </a:r>
            <a:r>
              <a:rPr lang="ar-IQ" dirty="0"/>
              <a:t> من ادلة عقلية على ذلك ما </a:t>
            </a:r>
            <a:r>
              <a:rPr lang="ar-IQ" dirty="0" err="1"/>
              <a:t>ياتي</a:t>
            </a:r>
            <a:r>
              <a:rPr lang="ar-IQ" dirty="0"/>
              <a:t> : </a:t>
            </a:r>
            <a:endParaRPr lang="en-US" dirty="0"/>
          </a:p>
          <a:p>
            <a:r>
              <a:rPr lang="ar-IQ" dirty="0"/>
              <a:t>اولا : دليل الحدوث :</a:t>
            </a:r>
            <a:endParaRPr lang="en-US" dirty="0"/>
          </a:p>
          <a:p>
            <a:r>
              <a:rPr lang="ar-IQ" dirty="0"/>
              <a:t>	بنى المتكلمون هذا الدليل على المقدمتين الاتيتين :</a:t>
            </a:r>
            <a:endParaRPr lang="en-US" dirty="0"/>
          </a:p>
          <a:p>
            <a:r>
              <a:rPr lang="ar-IQ" dirty="0"/>
              <a:t>المقدمة الاولى : العالم حادث .</a:t>
            </a:r>
            <a:endParaRPr lang="en-US" dirty="0"/>
          </a:p>
          <a:p>
            <a:r>
              <a:rPr lang="ar-IQ" dirty="0"/>
              <a:t>المقدمة الثانية : كل حادث لابد له من  محدث .</a:t>
            </a:r>
            <a:endParaRPr lang="en-US" dirty="0"/>
          </a:p>
          <a:p>
            <a:r>
              <a:rPr lang="ar-IQ" dirty="0"/>
              <a:t>النتيجة : العالم لابد له من محدث يحدثه اي يرجح وجوده على عدمه وه الله سبحانه وتعالى .</a:t>
            </a:r>
            <a:endParaRPr lang="en-US" dirty="0"/>
          </a:p>
          <a:p>
            <a:r>
              <a:rPr lang="ar-IQ" dirty="0"/>
              <a:t>ولكي تظهر لنا صحة هذه النتيجة علينا </a:t>
            </a:r>
            <a:r>
              <a:rPr lang="ar-IQ" dirty="0" err="1"/>
              <a:t>نا</a:t>
            </a:r>
            <a:r>
              <a:rPr lang="ar-IQ" dirty="0"/>
              <a:t> نقيم الدليل على صحة </a:t>
            </a:r>
            <a:r>
              <a:rPr lang="ar-IQ" dirty="0" err="1"/>
              <a:t>كا</a:t>
            </a:r>
            <a:r>
              <a:rPr lang="ar-IQ" dirty="0"/>
              <a:t> من المقدمتين السابقتين .</a:t>
            </a:r>
            <a:endParaRPr lang="en-US" dirty="0"/>
          </a:p>
          <a:p>
            <a:r>
              <a:rPr lang="ar-IQ" dirty="0"/>
              <a:t>الدليل على ان العالم حادث : يمكن صياغة دليل حدوث العالم بالدليلين </a:t>
            </a:r>
            <a:r>
              <a:rPr lang="ar-IQ" dirty="0" err="1"/>
              <a:t>الاتيين</a:t>
            </a:r>
            <a:r>
              <a:rPr lang="ar-IQ" dirty="0"/>
              <a:t> : </a:t>
            </a:r>
            <a:endParaRPr lang="en-US" dirty="0"/>
          </a:p>
          <a:p>
            <a:r>
              <a:rPr lang="ar-IQ" dirty="0"/>
              <a:t>اولهما : العالم متغير وكل متغير حادث فالعالم حادث .</a:t>
            </a:r>
            <a:endParaRPr lang="en-US" dirty="0"/>
          </a:p>
        </p:txBody>
      </p:sp>
    </p:spTree>
    <p:extLst>
      <p:ext uri="{BB962C8B-B14F-4D97-AF65-F5344CB8AC3E}">
        <p14:creationId xmlns:p14="http://schemas.microsoft.com/office/powerpoint/2010/main" val="2531281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286000" y="335846"/>
            <a:ext cx="4572000" cy="6186309"/>
          </a:xfrm>
          <a:prstGeom prst="rect">
            <a:avLst/>
          </a:prstGeom>
        </p:spPr>
        <p:txBody>
          <a:bodyPr>
            <a:spAutoFit/>
          </a:bodyPr>
          <a:lstStyle/>
          <a:p>
            <a:r>
              <a:rPr lang="ar-IQ" dirty="0"/>
              <a:t>ثانيهما العالم مركب من جواهر واعراض وكل من الجواهر والاعراض متغير فالعالم متغير .</a:t>
            </a:r>
            <a:endParaRPr lang="en-US" dirty="0"/>
          </a:p>
          <a:p>
            <a:r>
              <a:rPr lang="ar-IQ" dirty="0"/>
              <a:t>والاعراض حادثة بدليل </a:t>
            </a:r>
            <a:endParaRPr lang="en-US" dirty="0"/>
          </a:p>
          <a:p>
            <a:pPr lvl="0"/>
            <a:r>
              <a:rPr lang="ar-IQ" dirty="0"/>
              <a:t>مشاهدة تغيرها من وجود الى عدم ومن عدم الى وجود ومن سكون الى حركة ومن حركة الى سكون والتغير علامة الحدوث .</a:t>
            </a:r>
            <a:endParaRPr lang="en-US" dirty="0"/>
          </a:p>
          <a:p>
            <a:pPr lvl="0"/>
            <a:r>
              <a:rPr lang="ar-IQ" dirty="0"/>
              <a:t>احتياجها الة مخصص بوقت حدوثها دون ما قبله وما بعده فلابد من مرجح لوقوعها في ذلك الوقت لان الترجيح من دون مرجح محال .</a:t>
            </a:r>
            <a:endParaRPr lang="en-US" dirty="0"/>
          </a:p>
          <a:p>
            <a:pPr lvl="0"/>
            <a:r>
              <a:rPr lang="ar-IQ" dirty="0"/>
              <a:t> افتقارها الى جسم يقوم بها .</a:t>
            </a:r>
            <a:endParaRPr lang="en-US" dirty="0"/>
          </a:p>
          <a:p>
            <a:r>
              <a:rPr lang="ar-IQ" dirty="0"/>
              <a:t>والجواهر حادثة ايضا وذلك </a:t>
            </a:r>
            <a:r>
              <a:rPr lang="ar-IQ" dirty="0" err="1"/>
              <a:t>لانها</a:t>
            </a:r>
            <a:r>
              <a:rPr lang="ar-IQ" dirty="0"/>
              <a:t> ملازمة </a:t>
            </a:r>
            <a:r>
              <a:rPr lang="ar-IQ" dirty="0" err="1"/>
              <a:t>للاعراض</a:t>
            </a:r>
            <a:r>
              <a:rPr lang="ar-IQ" dirty="0"/>
              <a:t> </a:t>
            </a:r>
            <a:r>
              <a:rPr lang="ar-IQ" dirty="0" err="1"/>
              <a:t>ىتنفصل</a:t>
            </a:r>
            <a:r>
              <a:rPr lang="ar-IQ" dirty="0"/>
              <a:t> عنها فهي </a:t>
            </a:r>
            <a:r>
              <a:rPr lang="ar-IQ" dirty="0" err="1"/>
              <a:t>لاتخلو</a:t>
            </a:r>
            <a:r>
              <a:rPr lang="ar-IQ" dirty="0"/>
              <a:t> عن الحركة والسكون والالوان </a:t>
            </a:r>
            <a:r>
              <a:rPr lang="ar-IQ" dirty="0" err="1"/>
              <a:t>والاعرلض</a:t>
            </a:r>
            <a:r>
              <a:rPr lang="ar-IQ" dirty="0"/>
              <a:t> حادثة كما تقدم وملازم الحادث حادث </a:t>
            </a:r>
            <a:endParaRPr lang="en-US" dirty="0"/>
          </a:p>
          <a:p>
            <a:r>
              <a:rPr lang="ar-IQ" dirty="0"/>
              <a:t>فاذا ثبت ان الجواهر </a:t>
            </a:r>
            <a:r>
              <a:rPr lang="ar-IQ" dirty="0" err="1"/>
              <a:t>وللاعراض</a:t>
            </a:r>
            <a:r>
              <a:rPr lang="ar-IQ" dirty="0"/>
              <a:t> حادثة لزم ان يكون العالم المكون منهما حادثا </a:t>
            </a:r>
            <a:endParaRPr lang="en-US" dirty="0"/>
          </a:p>
          <a:p>
            <a:r>
              <a:rPr lang="ar-IQ" dirty="0"/>
              <a:t>وبذلك تسلم لنا المقدمة الاولى وهي ان العالم حادث .</a:t>
            </a:r>
            <a:endParaRPr lang="en-US" dirty="0"/>
          </a:p>
          <a:p>
            <a:r>
              <a:rPr lang="ar-IQ" dirty="0"/>
              <a:t>اما الدليل على  ان كل حادث لابد له من محدث فهو انه لو حدث حادث بلا محدث للزم ان يترجح وجوده على عدمه بلا مرجح وهو مستحيل بالبداهة .</a:t>
            </a:r>
            <a:endParaRPr lang="en-US" dirty="0"/>
          </a:p>
          <a:p>
            <a:r>
              <a:rPr lang="ar-IQ" dirty="0"/>
              <a:t>ومعنى الرجحان بلا مرجح هو ان يكون الشيء جاريا على نسق معين ثم يتغير عن نسقه ويتحول عنه بدون وجود مغير –</a:t>
            </a:r>
            <a:endParaRPr lang="en-US" dirty="0"/>
          </a:p>
        </p:txBody>
      </p:sp>
    </p:spTree>
    <p:extLst>
      <p:ext uri="{BB962C8B-B14F-4D97-AF65-F5344CB8AC3E}">
        <p14:creationId xmlns:p14="http://schemas.microsoft.com/office/powerpoint/2010/main" val="2291804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305342"/>
            <a:ext cx="4572000" cy="4247317"/>
          </a:xfrm>
          <a:prstGeom prst="rect">
            <a:avLst/>
          </a:prstGeom>
        </p:spPr>
        <p:txBody>
          <a:bodyPr>
            <a:spAutoFit/>
          </a:bodyPr>
          <a:lstStyle/>
          <a:p>
            <a:r>
              <a:rPr lang="ar-IQ" dirty="0"/>
              <a:t>وهذا واضح البطلان لان جميع العقلاء يعلمون ان لابد لتحويل الشيء عن حاله السابقة من محول ومؤثر يفرض عليه هذا الوضع الجديد وينسخ حاله القديمة فانك لو تركت كفتي ميزان متساويتين </a:t>
            </a:r>
            <a:r>
              <a:rPr lang="ar-IQ" dirty="0" err="1"/>
              <a:t>لاثقل</a:t>
            </a:r>
            <a:r>
              <a:rPr lang="ar-IQ" dirty="0"/>
              <a:t> في احدهما وزعمت ان احدهما قد ترجحت دون مؤثر خارجي كنفخة هواء او حجر ولو زعمت للناس ان جهاز المذياع اوصل اليك اخبار العالم دون ان تدير صمامه لضحكوا منك واشفقوا عليك وعلى ذلك نقول : كان العدم هو المنبسط محل العالم قبل وجوده فالعدم ارجح من الوجود لسبقه ولكن حين خلق هذا العالم ترجح وجوده على العدم والوجود والعدم امران متساويان وترجيح احد هذين الامرين المتساويين على الاخر بلا مرجح مستحيل وباطل بالبداهة ـ فالقول ان العدم قد تحول الى وجود العالم دون مسبب لهذا الوجود باطل ومستحيل استحالة دعوى صاحب الميزان والمذياع وبذلك تسلم لنا المقدمة الثانية وهي : ( ان كل حادث لابد له من محدث )   .</a:t>
            </a:r>
            <a:endParaRPr lang="en-US" dirty="0"/>
          </a:p>
        </p:txBody>
      </p:sp>
    </p:spTree>
    <p:extLst>
      <p:ext uri="{BB962C8B-B14F-4D97-AF65-F5344CB8AC3E}">
        <p14:creationId xmlns:p14="http://schemas.microsoft.com/office/powerpoint/2010/main" val="3458343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166843"/>
            <a:ext cx="4572000" cy="4524315"/>
          </a:xfrm>
          <a:prstGeom prst="rect">
            <a:avLst/>
          </a:prstGeom>
        </p:spPr>
        <p:txBody>
          <a:bodyPr>
            <a:spAutoFit/>
          </a:bodyPr>
          <a:lstStyle/>
          <a:p>
            <a:r>
              <a:rPr lang="ar-IQ" dirty="0"/>
              <a:t>البرهان العالمي ( دليل العناية والاختراع )</a:t>
            </a:r>
            <a:endParaRPr lang="en-US" dirty="0"/>
          </a:p>
          <a:p>
            <a:r>
              <a:rPr lang="ar-IQ" dirty="0"/>
              <a:t>وهذا  الدليل هو اجلى الادلة على وجود الله تعالى واضحوها. وهو الذي ذكره ابن الرشد في مناهج الادلة باسم </a:t>
            </a:r>
            <a:r>
              <a:rPr lang="ar-IQ" dirty="0" err="1"/>
              <a:t>العناثية</a:t>
            </a:r>
            <a:r>
              <a:rPr lang="ar-IQ" dirty="0"/>
              <a:t> والاختراع ، وذكر انه يمكن ان يتخذه : </a:t>
            </a:r>
            <a:endParaRPr lang="en-US" dirty="0"/>
          </a:p>
          <a:p>
            <a:r>
              <a:rPr lang="ar-IQ" dirty="0"/>
              <a:t>أـــ الجمهور طريقا </a:t>
            </a:r>
            <a:r>
              <a:rPr lang="ar-IQ" dirty="0" err="1"/>
              <a:t>لاثبات</a:t>
            </a:r>
            <a:r>
              <a:rPr lang="ar-IQ" dirty="0"/>
              <a:t> وجود الله تعالى ، فيقتصرون منه على ما هو مدرك  بالمعرفة الاولى المبنية على الحس.</a:t>
            </a:r>
            <a:endParaRPr lang="en-US" dirty="0"/>
          </a:p>
          <a:p>
            <a:r>
              <a:rPr lang="ar-IQ" dirty="0"/>
              <a:t>ب ــ  والعلماء ،فيزيدون على ما يدرك من هذه الاشياء بالحس </a:t>
            </a:r>
            <a:r>
              <a:rPr lang="ar-IQ" dirty="0" err="1"/>
              <a:t>مايدرك</a:t>
            </a:r>
            <a:r>
              <a:rPr lang="ar-IQ" dirty="0"/>
              <a:t> بالبرهان . </a:t>
            </a:r>
            <a:endParaRPr lang="en-US" dirty="0"/>
          </a:p>
          <a:p>
            <a:r>
              <a:rPr lang="ar-IQ" dirty="0"/>
              <a:t>وهذا الدليل هو الذي نبه عليه </a:t>
            </a:r>
            <a:r>
              <a:rPr lang="ar-IQ" dirty="0" err="1"/>
              <a:t>القرىن</a:t>
            </a:r>
            <a:r>
              <a:rPr lang="ar-IQ" dirty="0"/>
              <a:t> الكريم واعتمده الصحابة رضي الله عنهم .</a:t>
            </a:r>
            <a:endParaRPr lang="en-US" dirty="0"/>
          </a:p>
          <a:p>
            <a:r>
              <a:rPr lang="ar-IQ" dirty="0"/>
              <a:t>وبيانه فيما </a:t>
            </a:r>
            <a:r>
              <a:rPr lang="ar-IQ" dirty="0" err="1"/>
              <a:t>ياتي</a:t>
            </a:r>
            <a:r>
              <a:rPr lang="ar-IQ" dirty="0"/>
              <a:t> :</a:t>
            </a:r>
            <a:endParaRPr lang="en-US" dirty="0"/>
          </a:p>
          <a:p>
            <a:r>
              <a:rPr lang="ar-IQ" dirty="0"/>
              <a:t>الاول : دليل العناية : وهذا يظهر بالعناية </a:t>
            </a:r>
            <a:r>
              <a:rPr lang="ar-IQ" dirty="0" err="1"/>
              <a:t>بالانسان</a:t>
            </a:r>
            <a:r>
              <a:rPr lang="ar-IQ" dirty="0"/>
              <a:t> وخلق جميع الموجودات من اجله . ويبنى على أصلين : </a:t>
            </a:r>
            <a:endParaRPr lang="en-US" dirty="0"/>
          </a:p>
          <a:p>
            <a:r>
              <a:rPr lang="ar-IQ" dirty="0"/>
              <a:t>أ ـــ إن جميع الموجودات التي ههنا موفقة لوجود الأنسان .</a:t>
            </a:r>
            <a:endParaRPr lang="en-US" dirty="0"/>
          </a:p>
          <a:p>
            <a:r>
              <a:rPr lang="ar-IQ" dirty="0"/>
              <a:t>ب ــ غن هذه الموافقة هي (ضرورة ) من قبل فاعل قاصد لذلك مريد ، اذ ليس يمكن أن تكون هذه الموافقة بالاتفاق .</a:t>
            </a:r>
            <a:endParaRPr lang="en-US" dirty="0"/>
          </a:p>
        </p:txBody>
      </p:sp>
    </p:spTree>
    <p:extLst>
      <p:ext uri="{BB962C8B-B14F-4D97-AF65-F5344CB8AC3E}">
        <p14:creationId xmlns:p14="http://schemas.microsoft.com/office/powerpoint/2010/main" val="1713967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79653"/>
            <a:ext cx="4572000" cy="7017306"/>
          </a:xfrm>
          <a:prstGeom prst="rect">
            <a:avLst/>
          </a:prstGeom>
        </p:spPr>
        <p:txBody>
          <a:bodyPr>
            <a:spAutoFit/>
          </a:bodyPr>
          <a:lstStyle/>
          <a:p>
            <a:r>
              <a:rPr lang="ar-IQ" dirty="0"/>
              <a:t>	والموافقة تحصل باعتبار موافقة الليل والنهار والشمس والقمر لوجود الأنسان ، وكذلك موافقة الزمان والمكان الذي هو فيه ايضا والحيوان والنبات والجماد والأمطار والانهار والبحار والهواء وكذلك ايضا تظهر العناية في اعضاء الانسان واعضاء الحيوان اي كونها مطابقة لحياته ووجوده وقد ورد آيات قرآنية كثيرة بينت هذا الدليل منها ن قوله تعالى : </a:t>
            </a:r>
            <a:r>
              <a:rPr lang="ar-SA" dirty="0"/>
              <a:t>ﭽ ﭤ  ﭥ      ﭦ    ﭧ  ﭨ   ﭩ  ﭪ  ﭫ  ﭬ  ﭭ  ﭮ  ﭯ  ﭰ  ﭱ   ﭲ  ﭳ  ﭴ  ﭵ    ﭶ  ﭷ  ﭸ      ﭹ  ﭺ  ﭻ   ﭼ  ﭽ  ﭾ  ﭿ  ﮀ  ﮁ  ﮂ  ﮃ  ﮄ   ﮅ  ﮆ  ﮇ  ﮈ  ﮉ  ﮊ  ﮋ    ﮌ  ﮍ  ﮎ  ﮏ   ﮐ  ﮑ  ﭼ النبأ: ٦ – ١٦ </a:t>
            </a:r>
            <a:endParaRPr lang="en-US" dirty="0"/>
          </a:p>
          <a:p>
            <a:r>
              <a:rPr lang="ar-SA" dirty="0"/>
              <a:t>الثاني : دليل الاختراع </a:t>
            </a:r>
            <a:endParaRPr lang="en-US" dirty="0"/>
          </a:p>
          <a:p>
            <a:r>
              <a:rPr lang="ar-SA" dirty="0"/>
              <a:t>	وهو ما يظهر من اختراع جواهر الاشياء الموجودات كاختراع الحياة في الجماد والادك وجود </a:t>
            </a:r>
            <a:r>
              <a:rPr lang="ar-SA" dirty="0" err="1"/>
              <a:t>الحراكات</a:t>
            </a:r>
            <a:r>
              <a:rPr lang="ar-SA" dirty="0"/>
              <a:t> الحسية والعقل .</a:t>
            </a:r>
            <a:endParaRPr lang="en-US" dirty="0"/>
          </a:p>
          <a:p>
            <a:r>
              <a:rPr lang="ar-SA" dirty="0"/>
              <a:t>ويدخل فيه </a:t>
            </a:r>
            <a:r>
              <a:rPr lang="ar-IQ" dirty="0"/>
              <a:t>: وجود الحيوان كله ووجود النبات ووجود السماوات وهذا الدليل يبنى على اصلين موجودين بالقوة في جميع فطر الناس هما :</a:t>
            </a:r>
            <a:endParaRPr lang="en-US" dirty="0"/>
          </a:p>
          <a:p>
            <a:r>
              <a:rPr lang="ar-IQ" dirty="0"/>
              <a:t>أ_ ان هذه الموجودات مخترعة فنا نرى اجساما </a:t>
            </a:r>
            <a:r>
              <a:rPr lang="ar-IQ" dirty="0" err="1"/>
              <a:t>جمادية</a:t>
            </a:r>
            <a:r>
              <a:rPr lang="ar-IQ" dirty="0"/>
              <a:t> ثم تحدث فيها الحياة . فنعلم قطعا ان هاهنا موجدا للحياة ومنعما بها وهو الله تبارك وتعالى .</a:t>
            </a:r>
            <a:endParaRPr lang="en-US" dirty="0"/>
          </a:p>
          <a:p>
            <a:r>
              <a:rPr lang="ar-IQ" dirty="0"/>
              <a:t>واما السماوات فنعلم من قبل حركتها التي </a:t>
            </a:r>
            <a:r>
              <a:rPr lang="ar-IQ" dirty="0" err="1"/>
              <a:t>لاتفتر</a:t>
            </a:r>
            <a:r>
              <a:rPr lang="ar-IQ" dirty="0"/>
              <a:t> انها </a:t>
            </a:r>
            <a:r>
              <a:rPr lang="ar-IQ" dirty="0" err="1"/>
              <a:t>مامورة</a:t>
            </a:r>
            <a:r>
              <a:rPr lang="ar-IQ" dirty="0"/>
              <a:t> بالعناية بما هاهنا ومسخرة لنا والمسخر </a:t>
            </a:r>
            <a:r>
              <a:rPr lang="ar-IQ" dirty="0" err="1"/>
              <a:t>المامور</a:t>
            </a:r>
            <a:r>
              <a:rPr lang="ar-IQ" dirty="0"/>
              <a:t> مخترع من قبل غيره ضرورة قال تعالى ((</a:t>
            </a:r>
            <a:r>
              <a:rPr lang="ar-SA" dirty="0"/>
              <a:t>ﭽ ﭑ  ﭒ     ﭓ  ﭔ  ﭕ  </a:t>
            </a:r>
            <a:r>
              <a:rPr lang="ar-SA" dirty="0" err="1"/>
              <a:t>ﭖﭗ</a:t>
            </a:r>
            <a:r>
              <a:rPr lang="ar-SA" dirty="0"/>
              <a:t>  ﭘ  ﭙ    ﭚ  ﭛ  ﭜ  ﭝ  ﭞ  ﭟ  ﭠ  ﭡ   ﭢ  </a:t>
            </a:r>
            <a:r>
              <a:rPr lang="ar-SA" dirty="0" err="1"/>
              <a:t>ﭣﭤ</a:t>
            </a:r>
            <a:r>
              <a:rPr lang="ar-SA" dirty="0"/>
              <a:t>   ﭥ  ﭦ  ﭧ  ﭨ  ﭩ  ﭪ  </a:t>
            </a:r>
            <a:r>
              <a:rPr lang="ar-SA" dirty="0" err="1"/>
              <a:t>ﭫﭬ</a:t>
            </a:r>
            <a:r>
              <a:rPr lang="ar-SA" dirty="0"/>
              <a:t>  ﭭ   ﭮ  ﭯ  ﭰ  ﭼ الحج: ٧٣ </a:t>
            </a:r>
            <a:endParaRPr lang="en-US" dirty="0"/>
          </a:p>
        </p:txBody>
      </p:sp>
    </p:spTree>
    <p:extLst>
      <p:ext uri="{BB962C8B-B14F-4D97-AF65-F5344CB8AC3E}">
        <p14:creationId xmlns:p14="http://schemas.microsoft.com/office/powerpoint/2010/main" val="3020939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79653"/>
            <a:ext cx="4572000" cy="7017306"/>
          </a:xfrm>
          <a:prstGeom prst="rect">
            <a:avLst/>
          </a:prstGeom>
        </p:spPr>
        <p:txBody>
          <a:bodyPr>
            <a:spAutoFit/>
          </a:bodyPr>
          <a:lstStyle/>
          <a:p>
            <a:r>
              <a:rPr lang="ar-SA" dirty="0"/>
              <a:t>ب- ان كل مخترع له مخترع فعلى من اراد معرفة الله حق معرفته ان يعرف جواهر الاشياء ليقف على الاختراع الحقيقي في جميع الموجودات لان من لم يعرف حقيقة الشيء لم يعرف حقيقة الاختراع كما قال تعالى : ﭽ ﮜ  ﮝ  ﮞ  ﮟ  ﮠ  ﮡ   ﮢ  ﮣ  ﮤ  ﮥ  ﮦ  ﮧ  ﮨ  ﮩ  ﮪ    ﮫ  ﮬ  ﮭ  ﮮ   ﮯ  ﮰ                 ﮱ  ﯓ  ﯔ     ﯕ  ﯖ  ﯗ  ﯘ  </a:t>
            </a:r>
            <a:r>
              <a:rPr lang="ar-SA" dirty="0" err="1"/>
              <a:t>ﯙﯚ</a:t>
            </a:r>
            <a:r>
              <a:rPr lang="ar-SA" dirty="0"/>
              <a:t>  ﯛ  ﯜ  ﯝ  ﯞ  ﯟ   ﯠ  ﯡ  ﭼ البقرة: ٢١ – ٢٢</a:t>
            </a:r>
            <a:endParaRPr lang="en-US" dirty="0"/>
          </a:p>
          <a:p>
            <a:r>
              <a:rPr lang="ar-SA" dirty="0"/>
              <a:t>والدليل العلمي هو الذي اكد عليه العلماء في العصر الحاضر خاصة بعد ان اتسع نطاق العلم وظهرت المخترعات الحديثة التي كانت سببا في استكشاف افاق الفضاء والوقوف على اسرار الطبيعة ومعرفة خفاياها مما دعا رجال العلم في مختلف ميادينه الى ان يتحدثوا بقدرة الله تعالى وابداعه وعظمته وحيرة العقل الانساني امام تلك الاسرار في كل مخلوق .</a:t>
            </a:r>
            <a:endParaRPr lang="en-US" dirty="0"/>
          </a:p>
          <a:p>
            <a:r>
              <a:rPr lang="ar-SA" dirty="0"/>
              <a:t>خداع الحواس</a:t>
            </a:r>
            <a:endParaRPr lang="en-US" dirty="0"/>
          </a:p>
          <a:p>
            <a:r>
              <a:rPr lang="ar-SA" dirty="0" err="1"/>
              <a:t>لايمكن</a:t>
            </a:r>
            <a:r>
              <a:rPr lang="ar-SA" dirty="0"/>
              <a:t> الاعتماد على الحواس </a:t>
            </a:r>
            <a:r>
              <a:rPr lang="ar-SA" dirty="0" err="1"/>
              <a:t>لانها</a:t>
            </a:r>
            <a:r>
              <a:rPr lang="ar-SA" dirty="0"/>
              <a:t> تخدع صاحبها في كثير من الاحيان وامثلة ذلك كثيرة منها :</a:t>
            </a:r>
            <a:endParaRPr lang="en-US" dirty="0"/>
          </a:p>
          <a:p>
            <a:r>
              <a:rPr lang="ar-SA" dirty="0"/>
              <a:t>خداع البصر :</a:t>
            </a:r>
            <a:endParaRPr lang="en-US" dirty="0"/>
          </a:p>
          <a:p>
            <a:pPr lvl="0"/>
            <a:r>
              <a:rPr lang="ar-SA" dirty="0"/>
              <a:t>العصا المستقيمة المغمورة في الماء تبدو للناظر مكسورة .</a:t>
            </a:r>
            <a:endParaRPr lang="en-US" dirty="0"/>
          </a:p>
          <a:p>
            <a:pPr lvl="0"/>
            <a:r>
              <a:rPr lang="ar-SA" dirty="0" err="1"/>
              <a:t>لاترى</a:t>
            </a:r>
            <a:r>
              <a:rPr lang="ar-SA" dirty="0"/>
              <a:t> العين الزجاجة الصافية مع انها موجودة منظورة .</a:t>
            </a:r>
            <a:endParaRPr lang="en-US" dirty="0"/>
          </a:p>
          <a:p>
            <a:pPr lvl="0"/>
            <a:r>
              <a:rPr lang="ar-SA" dirty="0" err="1"/>
              <a:t>لاترى</a:t>
            </a:r>
            <a:r>
              <a:rPr lang="ar-SA" dirty="0"/>
              <a:t> العين سطور الكتابة التي قربت اليها تقريبا شديدا .</a:t>
            </a:r>
            <a:endParaRPr lang="en-US" dirty="0"/>
          </a:p>
          <a:p>
            <a:pPr lvl="0"/>
            <a:r>
              <a:rPr lang="ar-SA" dirty="0"/>
              <a:t>يقول علماء النفس : انك لو ادمت النظر الى نقطة في حائط وبعدها نظرت الى حائط اخر ترى النقطة نفسها فيه مع انها لاوجود لها في الحائط الثاني </a:t>
            </a:r>
            <a:endParaRPr lang="en-US" dirty="0"/>
          </a:p>
          <a:p>
            <a:pPr lvl="0"/>
            <a:r>
              <a:rPr lang="ar-SA" dirty="0"/>
              <a:t>يرى المريض اشباحا </a:t>
            </a:r>
            <a:r>
              <a:rPr lang="ar-SA" dirty="0" err="1"/>
              <a:t>لايراها</a:t>
            </a:r>
            <a:r>
              <a:rPr lang="ar-SA" dirty="0"/>
              <a:t> غيره .</a:t>
            </a:r>
            <a:endParaRPr lang="en-US" dirty="0"/>
          </a:p>
        </p:txBody>
      </p:sp>
    </p:spTree>
    <p:extLst>
      <p:ext uri="{BB962C8B-B14F-4D97-AF65-F5344CB8AC3E}">
        <p14:creationId xmlns:p14="http://schemas.microsoft.com/office/powerpoint/2010/main" val="1476093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79653"/>
            <a:ext cx="4572000" cy="7017306"/>
          </a:xfrm>
          <a:prstGeom prst="rect">
            <a:avLst/>
          </a:prstGeom>
        </p:spPr>
        <p:txBody>
          <a:bodyPr>
            <a:spAutoFit/>
          </a:bodyPr>
          <a:lstStyle/>
          <a:p>
            <a:r>
              <a:rPr lang="ar-SA" dirty="0"/>
              <a:t>خداع الاذن :</a:t>
            </a:r>
            <a:endParaRPr lang="en-US" dirty="0"/>
          </a:p>
          <a:p>
            <a:pPr lvl="0"/>
            <a:r>
              <a:rPr lang="ar-SA" dirty="0" err="1"/>
              <a:t>لاتسمع</a:t>
            </a:r>
            <a:r>
              <a:rPr lang="ar-SA" dirty="0"/>
              <a:t> الاذن الاصوات الخافتة كما </a:t>
            </a:r>
            <a:r>
              <a:rPr lang="ar-SA" dirty="0" err="1"/>
              <a:t>لاتسمع</a:t>
            </a:r>
            <a:r>
              <a:rPr lang="ar-SA" dirty="0"/>
              <a:t> الاصوات الشديدة كصوت الاجرام السماوية ومثلها تفجير القنابل الذرية التي </a:t>
            </a:r>
            <a:r>
              <a:rPr lang="ar-SA" dirty="0" err="1"/>
              <a:t>لاتسمع</a:t>
            </a:r>
            <a:r>
              <a:rPr lang="ar-SA" dirty="0"/>
              <a:t> الاذن منها الا الصيحة الاولى اما الانفجارات التي تليها فلا تسمعها الاذن مع ان آلات التسجيل تسجل ارقاما عالية جدا وذلك لان اوتار كورتي في الاذن تسمع ذبذبة معينة محدودة </a:t>
            </a:r>
            <a:r>
              <a:rPr lang="ar-SA" dirty="0" err="1"/>
              <a:t>لاتسمع</a:t>
            </a:r>
            <a:r>
              <a:rPr lang="ar-SA" dirty="0"/>
              <a:t> ما دونها ولا ما فوقها . </a:t>
            </a:r>
            <a:endParaRPr lang="en-US" dirty="0"/>
          </a:p>
          <a:p>
            <a:r>
              <a:rPr lang="ar-SA" dirty="0"/>
              <a:t> </a:t>
            </a:r>
            <a:endParaRPr lang="en-US" dirty="0"/>
          </a:p>
          <a:p>
            <a:r>
              <a:rPr lang="ar-SA" dirty="0"/>
              <a:t>خداع اللمس :</a:t>
            </a:r>
            <a:endParaRPr lang="en-US" dirty="0"/>
          </a:p>
          <a:p>
            <a:r>
              <a:rPr lang="ar-SA" dirty="0"/>
              <a:t>لو وضعت في ثلاث اوان ماء باردا ودافئا وحارا ونقلت يدك من الماء الحار ثم الى الدافئ ثم الى البارد لم تستطع ان تمايز التغاير بينهما .</a:t>
            </a:r>
            <a:endParaRPr lang="en-US" dirty="0"/>
          </a:p>
          <a:p>
            <a:r>
              <a:rPr lang="ar-SA" dirty="0"/>
              <a:t> </a:t>
            </a:r>
            <a:endParaRPr lang="en-US" dirty="0"/>
          </a:p>
          <a:p>
            <a:r>
              <a:rPr lang="ar-SA" dirty="0"/>
              <a:t>خداع الذوق :</a:t>
            </a:r>
            <a:endParaRPr lang="en-US" dirty="0"/>
          </a:p>
          <a:p>
            <a:pPr lvl="0"/>
            <a:r>
              <a:rPr lang="ar-SA" dirty="0"/>
              <a:t>هناك مواد عديمة الذوق فلا تعمل فيها الحاسة .</a:t>
            </a:r>
            <a:endParaRPr lang="en-US" dirty="0"/>
          </a:p>
          <a:p>
            <a:pPr lvl="0"/>
            <a:r>
              <a:rPr lang="ar-SA" dirty="0"/>
              <a:t>اذا تذوقت مادة شديدة الحلاة ثم انتقلت بعدها الى مادة اقل حلاوة من الاولى تجدها خالية من الحلاوة .</a:t>
            </a:r>
            <a:endParaRPr lang="en-US" dirty="0"/>
          </a:p>
          <a:p>
            <a:pPr lvl="0"/>
            <a:r>
              <a:rPr lang="ar-SA" dirty="0"/>
              <a:t>المريض يحس الماء العذب مرا .</a:t>
            </a:r>
            <a:endParaRPr lang="en-US" dirty="0"/>
          </a:p>
          <a:p>
            <a:pPr lvl="0"/>
            <a:r>
              <a:rPr lang="ar-SA" dirty="0" err="1"/>
              <a:t>لاتستطيع</a:t>
            </a:r>
            <a:r>
              <a:rPr lang="ar-SA" dirty="0"/>
              <a:t> حاستا اللمس والذوق معرفة الحوامض والمركبات الكيمياوية المحرقة .</a:t>
            </a:r>
            <a:endParaRPr lang="en-US" dirty="0"/>
          </a:p>
          <a:p>
            <a:r>
              <a:rPr lang="ar-SA" dirty="0"/>
              <a:t>هذه الامثلة وغيرها تبين لنا ان الحواس كثيرا ما تخدع فلا يصح الاعتماد عليها في كشف الحقائق لذلك كان العقل هو الحاكم على الحواس وهذه ادوات </a:t>
            </a:r>
            <a:r>
              <a:rPr lang="ar-SA" dirty="0" err="1"/>
              <a:t>لاغير</a:t>
            </a:r>
            <a:r>
              <a:rPr lang="ar-SA" dirty="0"/>
              <a:t> .</a:t>
            </a:r>
            <a:endParaRPr lang="en-US" dirty="0"/>
          </a:p>
          <a:p>
            <a:r>
              <a:rPr lang="ar-SA" dirty="0"/>
              <a:t>فكيف يمكن القول بان الله سبحانه لم يدرك بالحواس فلا ينبغي الايمان به ؟ هذا </a:t>
            </a:r>
            <a:r>
              <a:rPr lang="ar-SA" dirty="0" err="1"/>
              <a:t>لايقوله</a:t>
            </a:r>
            <a:r>
              <a:rPr lang="ar-SA" dirty="0"/>
              <a:t> الا جاهل </a:t>
            </a:r>
            <a:r>
              <a:rPr lang="ar-SA" dirty="0" err="1"/>
              <a:t>لايملك</a:t>
            </a:r>
            <a:r>
              <a:rPr lang="ar-SA" dirty="0"/>
              <a:t> مسحة من عقل .</a:t>
            </a:r>
            <a:endParaRPr lang="en-US" dirty="0"/>
          </a:p>
        </p:txBody>
      </p:sp>
    </p:spTree>
    <p:extLst>
      <p:ext uri="{BB962C8B-B14F-4D97-AF65-F5344CB8AC3E}">
        <p14:creationId xmlns:p14="http://schemas.microsoft.com/office/powerpoint/2010/main" val="1406196339"/>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2489</Words>
  <Application>Microsoft Office PowerPoint</Application>
  <PresentationFormat>عرض على الشاشة (3:4)‏</PresentationFormat>
  <Paragraphs>170</Paragraphs>
  <Slides>22</Slides>
  <Notes>0</Notes>
  <HiddenSlides>0</HiddenSlides>
  <MMClips>0</MMClips>
  <ScaleCrop>false</ScaleCrop>
  <HeadingPairs>
    <vt:vector size="4" baseType="variant">
      <vt:variant>
        <vt:lpstr>نسق</vt:lpstr>
      </vt:variant>
      <vt:variant>
        <vt:i4>1</vt:i4>
      </vt:variant>
      <vt:variant>
        <vt:lpstr>عناوين الشرائح</vt:lpstr>
      </vt:variant>
      <vt:variant>
        <vt:i4>22</vt:i4>
      </vt:variant>
    </vt:vector>
  </HeadingPairs>
  <TitlesOfParts>
    <vt:vector size="23" baseType="lpstr">
      <vt:lpstr>سمة Office</vt:lpstr>
      <vt:lpstr>محاضرات في التربية الاسلامية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Smart</dc:creator>
  <cp:lastModifiedBy>KM</cp:lastModifiedBy>
  <cp:revision>5</cp:revision>
  <dcterms:modified xsi:type="dcterms:W3CDTF">2019-01-01T16:21:44Z</dcterms:modified>
</cp:coreProperties>
</file>